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76" r:id="rId2"/>
    <p:sldId id="311" r:id="rId3"/>
    <p:sldId id="312" r:id="rId4"/>
    <p:sldId id="313" r:id="rId5"/>
    <p:sldId id="318" r:id="rId6"/>
    <p:sldId id="386" r:id="rId7"/>
    <p:sldId id="314" r:id="rId8"/>
    <p:sldId id="315" r:id="rId9"/>
    <p:sldId id="319" r:id="rId10"/>
    <p:sldId id="325" r:id="rId11"/>
    <p:sldId id="321" r:id="rId12"/>
    <p:sldId id="322" r:id="rId13"/>
    <p:sldId id="323" r:id="rId14"/>
    <p:sldId id="324" r:id="rId15"/>
    <p:sldId id="385" r:id="rId16"/>
    <p:sldId id="326" r:id="rId17"/>
    <p:sldId id="316" r:id="rId18"/>
    <p:sldId id="317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1" r:id="rId27"/>
    <p:sldId id="380" r:id="rId28"/>
    <p:sldId id="265" r:id="rId29"/>
    <p:sldId id="263" r:id="rId30"/>
    <p:sldId id="275" r:id="rId31"/>
    <p:sldId id="260" r:id="rId32"/>
    <p:sldId id="262" r:id="rId33"/>
    <p:sldId id="300" r:id="rId34"/>
    <p:sldId id="272" r:id="rId35"/>
    <p:sldId id="274" r:id="rId36"/>
    <p:sldId id="271" r:id="rId37"/>
    <p:sldId id="270" r:id="rId38"/>
    <p:sldId id="299" r:id="rId39"/>
    <p:sldId id="278" r:id="rId40"/>
    <p:sldId id="286" r:id="rId41"/>
    <p:sldId id="287" r:id="rId42"/>
    <p:sldId id="297" r:id="rId43"/>
    <p:sldId id="289" r:id="rId44"/>
    <p:sldId id="288" r:id="rId45"/>
    <p:sldId id="290" r:id="rId46"/>
    <p:sldId id="291" r:id="rId47"/>
    <p:sldId id="298" r:id="rId48"/>
    <p:sldId id="310" r:id="rId49"/>
    <p:sldId id="309" r:id="rId50"/>
    <p:sldId id="292" r:id="rId51"/>
    <p:sldId id="301" r:id="rId52"/>
    <p:sldId id="305" r:id="rId53"/>
    <p:sldId id="303" r:id="rId54"/>
    <p:sldId id="304" r:id="rId55"/>
    <p:sldId id="306" r:id="rId56"/>
    <p:sldId id="307" r:id="rId57"/>
    <p:sldId id="285" r:id="rId58"/>
    <p:sldId id="284" r:id="rId59"/>
    <p:sldId id="283" r:id="rId60"/>
    <p:sldId id="280" r:id="rId61"/>
    <p:sldId id="281" r:id="rId62"/>
    <p:sldId id="282" r:id="rId63"/>
    <p:sldId id="277" r:id="rId64"/>
    <p:sldId id="293" r:id="rId65"/>
    <p:sldId id="295" r:id="rId66"/>
    <p:sldId id="296" r:id="rId67"/>
    <p:sldId id="382" r:id="rId68"/>
    <p:sldId id="383" r:id="rId69"/>
    <p:sldId id="38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7030"/>
  </p:normalViewPr>
  <p:slideViewPr>
    <p:cSldViewPr snapToGrid="0" showGuides="1">
      <p:cViewPr>
        <p:scale>
          <a:sx n="131" d="100"/>
          <a:sy n="131" d="100"/>
        </p:scale>
        <p:origin x="448" y="816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antanughosh/Desktop/Shantanu_PhD/Research/ICLR-22/doc/ICML/quant_plo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2400"/>
              <a:t>Top 3 concepts to identify Horse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8-8147-9703-2A4A084B9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3-D543-9AA1-464B910A305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73-D543-9AA1-464B910A305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73-D543-9AA1-464B910A305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73-D543-9AA1-464B910A3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9D47-BFDA-335F9212CD3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3-9D47-BFDA-335F9212CD3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23-9D47-BFDA-335F9212CD3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23-9D47-BFDA-335F9212C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7-0041-9697-205C0F9C7EF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77-0041-9697-205C0F9C7EF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77-0041-9697-205C0F9C7EF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77-0041-9697-205C0F9C7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0.96</c:v>
                </c:pt>
                <c:pt idx="1">
                  <c:v>0.85</c:v>
                </c:pt>
                <c:pt idx="2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77-0041-9697-205C0F9C7EF9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Sheet1!$G$66:$I$66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</c:numCache>
              </c:numRef>
            </c:plus>
            <c:minus>
              <c:numRef>
                <c:f>Sheet1!$G$66:$I$66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0.95</c:v>
                </c:pt>
                <c:pt idx="1">
                  <c:v>0.84</c:v>
                </c:pt>
                <c:pt idx="2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77-0041-9697-205C0F9C7EF9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Sheet1!$G$70:$I$70</c:f>
                <c:numCache>
                  <c:formatCode>General</c:formatCode>
                  <c:ptCount val="3"/>
                  <c:pt idx="0">
                    <c:v>0.02</c:v>
                  </c:pt>
                  <c:pt idx="1">
                    <c:v>0.01</c:v>
                  </c:pt>
                  <c:pt idx="2">
                    <c:v>0.01</c:v>
                  </c:pt>
                </c:numCache>
              </c:numRef>
            </c:plus>
            <c:minus>
              <c:numRef>
                <c:f>Sheet1!$G$70:$I$70</c:f>
                <c:numCache>
                  <c:formatCode>General</c:formatCode>
                  <c:ptCount val="3"/>
                  <c:pt idx="0">
                    <c:v>0.02</c:v>
                  </c:pt>
                  <c:pt idx="1">
                    <c:v>0.01</c:v>
                  </c:pt>
                  <c:pt idx="2">
                    <c:v>0.01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0.94</c:v>
                </c:pt>
                <c:pt idx="1">
                  <c:v>0.73</c:v>
                </c:pt>
                <c:pt idx="2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77-0041-9697-205C0F9C7EF9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Sheet1!$G$73:$I$73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plus>
            <c:minus>
              <c:numRef>
                <c:f>Sheet1!$G$73:$I$73</c:f>
                <c:numCache>
                  <c:formatCode>General</c:formatCode>
                  <c:ptCount val="3"/>
                  <c:pt idx="0">
                    <c:v>0</c:v>
                  </c:pt>
                  <c:pt idx="1">
                    <c:v>0</c:v>
                  </c:pt>
                  <c:pt idx="2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77-0041-9697-205C0F9C7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2400"/>
              <a:t>Top 3 concepts to identify Horse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28-8147-9703-2A4A084B9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4C-C14A-AFE8-1B3F1BAFA50E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4C-C14A-AFE8-1B3F1BAFA50E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4C-C14A-AFE8-1B3F1BAFA50E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44C-C14A-AFE8-1B3F1BAFA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 dirty="0">
                <a:latin typeface="Helvetica" pitchFamily="2" charset="0"/>
              </a:rPr>
              <a:t>Computer</a:t>
            </a:r>
            <a:r>
              <a:rPr lang="en-US" sz="3200" baseline="0" dirty="0">
                <a:latin typeface="Helvetica" pitchFamily="2" charset="0"/>
              </a:rPr>
              <a:t> v</a:t>
            </a:r>
            <a:r>
              <a:rPr lang="en-US" sz="3200" dirty="0">
                <a:latin typeface="Helvetica" pitchFamily="2" charset="0"/>
              </a:rPr>
              <a:t>ision</a:t>
            </a:r>
            <a:r>
              <a:rPr lang="en-US" sz="3200" baseline="0" dirty="0">
                <a:latin typeface="Helvetica" pitchFamily="2" charset="0"/>
              </a:rPr>
              <a:t> datasets</a:t>
            </a:r>
            <a:endParaRPr lang="en-US" sz="3200" dirty="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6-0644-973C-CAEE2297AA10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86-0644-973C-CAEE2297AA10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86-0644-973C-CAEE2297AA10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86-0644-973C-CAEE2297AA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6-2347-ACD6-BD94E2E84906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6-2347-ACD6-BD94E2E84906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16-2347-ACD6-BD94E2E84906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16-2347-ACD6-BD94E2E84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6-2347-ACD6-BD94E2E84906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6-2347-ACD6-BD94E2E84906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16-2347-ACD6-BD94E2E84906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16-2347-ACD6-BD94E2E849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E3-E846-8642-4926F822DD7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Sheet1!$G$66:$J$66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  <c:pt idx="3">
                    <c:v>0.02</c:v>
                  </c:pt>
                </c:numCache>
              </c:numRef>
            </c:plus>
            <c:minus>
              <c:numRef>
                <c:f>Sheet1!$G$66:$J$66</c:f>
                <c:numCache>
                  <c:formatCode>General</c:formatCode>
                  <c:ptCount val="4"/>
                  <c:pt idx="0">
                    <c:v>0</c:v>
                  </c:pt>
                  <c:pt idx="1">
                    <c:v>0.01</c:v>
                  </c:pt>
                  <c:pt idx="2">
                    <c:v>0</c:v>
                  </c:pt>
                  <c:pt idx="3">
                    <c:v>0.02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E3-E846-8642-4926F822DD7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Sheet1!$G$70:$J$70</c:f>
                <c:numCache>
                  <c:formatCode>General</c:formatCode>
                  <c:ptCount val="4"/>
                  <c:pt idx="0">
                    <c:v>0.26</c:v>
                  </c:pt>
                  <c:pt idx="1">
                    <c:v>0.26</c:v>
                  </c:pt>
                  <c:pt idx="2">
                    <c:v>0.18</c:v>
                  </c:pt>
                  <c:pt idx="3">
                    <c:v>0.25</c:v>
                  </c:pt>
                </c:numCache>
              </c:numRef>
            </c:plus>
            <c:minus>
              <c:numRef>
                <c:f>Sheet1!$G$70:$J$70</c:f>
                <c:numCache>
                  <c:formatCode>General</c:formatCode>
                  <c:ptCount val="4"/>
                  <c:pt idx="0">
                    <c:v>0.26</c:v>
                  </c:pt>
                  <c:pt idx="1">
                    <c:v>0.26</c:v>
                  </c:pt>
                  <c:pt idx="2">
                    <c:v>0.18</c:v>
                  </c:pt>
                  <c:pt idx="3">
                    <c:v>0.25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E3-E846-8642-4926F822DD7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Sheet1!$G$73:$J$73</c:f>
                <c:numCache>
                  <c:formatCode>General</c:formatCode>
                  <c:ptCount val="4"/>
                  <c:pt idx="0">
                    <c:v>0.24</c:v>
                  </c:pt>
                  <c:pt idx="1">
                    <c:v>0.35</c:v>
                  </c:pt>
                  <c:pt idx="2">
                    <c:v>0.25</c:v>
                  </c:pt>
                  <c:pt idx="3">
                    <c:v>0.35</c:v>
                  </c:pt>
                </c:numCache>
              </c:numRef>
            </c:plus>
            <c:minus>
              <c:numRef>
                <c:f>Sheet1!$G$73:$J$73</c:f>
                <c:numCache>
                  <c:formatCode>General</c:formatCode>
                  <c:ptCount val="4"/>
                  <c:pt idx="0">
                    <c:v>0.24</c:v>
                  </c:pt>
                  <c:pt idx="1">
                    <c:v>0.35</c:v>
                  </c:pt>
                  <c:pt idx="2">
                    <c:v>0.25</c:v>
                  </c:pt>
                  <c:pt idx="3">
                    <c:v>0.35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E3-E846-8642-4926F822D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Computer</a:t>
            </a:r>
            <a:r>
              <a:rPr lang="en-US" sz="3200" baseline="0">
                <a:latin typeface="Helvetica" pitchFamily="2" charset="0"/>
              </a:rPr>
              <a:t> v</a:t>
            </a:r>
            <a:r>
              <a:rPr lang="en-US" sz="3200">
                <a:latin typeface="Helvetica" pitchFamily="2" charset="0"/>
              </a:rPr>
              <a:t>ision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Sheet1!$B$65:$E$65</c:f>
              <c:numCache>
                <c:formatCode>General</c:formatCode>
                <c:ptCount val="4"/>
                <c:pt idx="0">
                  <c:v>92</c:v>
                </c:pt>
                <c:pt idx="1">
                  <c:v>88</c:v>
                </c:pt>
                <c:pt idx="2">
                  <c:v>99</c:v>
                </c:pt>
                <c:pt idx="3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E3-E846-8642-4926F822DD77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Sheet1!$B$66:$E$66</c:f>
              <c:numCache>
                <c:formatCode>General</c:formatCode>
                <c:ptCount val="4"/>
                <c:pt idx="0">
                  <c:v>91</c:v>
                </c:pt>
                <c:pt idx="1">
                  <c:v>86</c:v>
                </c:pt>
                <c:pt idx="2">
                  <c:v>97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E3-E846-8642-4926F822DD77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Sheet1!$B$70:$E$70</c:f>
              <c:numCache>
                <c:formatCode>General</c:formatCode>
                <c:ptCount val="4"/>
                <c:pt idx="0">
                  <c:v>89</c:v>
                </c:pt>
                <c:pt idx="1">
                  <c:v>80</c:v>
                </c:pt>
                <c:pt idx="2">
                  <c:v>96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E3-E846-8642-4926F822DD77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4"/>
                <c:pt idx="0">
                  <c:v>CUB-200 (VIT)
Cov: 0.95</c:v>
                </c:pt>
                <c:pt idx="1">
                  <c:v>CUB-200 (Resnet101) 
Cov: 0.9</c:v>
                </c:pt>
                <c:pt idx="2">
                  <c:v>AWA2 (VIT)
Cov: 0.94</c:v>
                </c:pt>
                <c:pt idx="3">
                  <c:v>AWA2 (Resnet101)
Cov: 0.91</c:v>
                </c:pt>
              </c:strCache>
            </c:strRef>
          </c:cat>
          <c:val>
            <c:numRef>
              <c:f>Sheet1!$B$73:$E$73</c:f>
              <c:numCache>
                <c:formatCode>General</c:formatCode>
                <c:ptCount val="4"/>
                <c:pt idx="0">
                  <c:v>88</c:v>
                </c:pt>
                <c:pt idx="1">
                  <c:v>71</c:v>
                </c:pt>
                <c:pt idx="2">
                  <c:v>93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EE3-E846-8642-4926F822D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3200">
                <a:latin typeface="Helvetica" pitchFamily="2" charset="0"/>
              </a:rPr>
              <a:t>Medical Imaging</a:t>
            </a:r>
            <a:r>
              <a:rPr lang="en-US" sz="3200" baseline="0">
                <a:latin typeface="Helvetica" pitchFamily="2" charset="0"/>
              </a:rPr>
              <a:t> datasets</a:t>
            </a:r>
            <a:endParaRPr lang="en-US" sz="3200">
              <a:latin typeface="Helvetica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Sheet1!$A$65</c:f>
              <c:strCache>
                <c:ptCount val="1"/>
                <c:pt idx="0">
                  <c:v>BLACKBOX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Sheet1!$B$65:$D$65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3-1B4F-AB54-63CE63508CF2}"/>
            </c:ext>
          </c:extLst>
        </c:ser>
        <c:ser>
          <c:idx val="1"/>
          <c:order val="1"/>
          <c:tx>
            <c:strRef>
              <c:f>Sheet1!$A$66</c:f>
              <c:strCache>
                <c:ptCount val="1"/>
                <c:pt idx="0">
                  <c:v>MoIE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Sheet1!$B$66:$D$66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63-1B4F-AB54-63CE63508CF2}"/>
            </c:ext>
          </c:extLst>
        </c:ser>
        <c:ser>
          <c:idx val="2"/>
          <c:order val="2"/>
          <c:tx>
            <c:strRef>
              <c:f>Sheet1!$A$70</c:f>
              <c:strCache>
                <c:ptCount val="1"/>
                <c:pt idx="0">
                  <c:v>PCBM + E-LEN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Sheet1!$B$70:$D$70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63-1B4F-AB54-63CE63508CF2}"/>
            </c:ext>
          </c:extLst>
        </c:ser>
        <c:ser>
          <c:idx val="3"/>
          <c:order val="3"/>
          <c:tx>
            <c:strRef>
              <c:f>Sheet1!$A$73</c:f>
              <c:strCache>
                <c:ptCount val="1"/>
                <c:pt idx="0">
                  <c:v>CBM + E-LEN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Sheet1!$B$64:$E$64</c:f>
              <c:strCache>
                <c:ptCount val="3"/>
                <c:pt idx="0">
                  <c:v>HAM10000
Cov: 0.9</c:v>
                </c:pt>
                <c:pt idx="1">
                  <c:v>SIIM-ISIC 
Cov: 0.94</c:v>
                </c:pt>
                <c:pt idx="2">
                  <c:v>EFFUSION (MIMIC-CXR)
Cov: 0.98</c:v>
                </c:pt>
              </c:strCache>
            </c:strRef>
          </c:cat>
          <c:val>
            <c:numRef>
              <c:f>Sheet1!$B$73:$D$73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63-1B4F-AB54-63CE63508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2081069616"/>
        <c:axId val="1719424848"/>
      </c:barChart>
      <c:catAx>
        <c:axId val="208106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719424848"/>
        <c:crosses val="autoZero"/>
        <c:auto val="1"/>
        <c:lblAlgn val="ctr"/>
        <c:lblOffset val="100"/>
        <c:noMultiLvlLbl val="0"/>
      </c:catAx>
      <c:valAx>
        <c:axId val="171942484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>
                    <a:latin typeface="Helvetica" pitchFamily="2" charset="0"/>
                  </a:rPr>
                  <a:t>AUROC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208106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3C1D5-5F31-DE44-A1F5-4F01D16A30FA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520B-DE31-444F-A0A2-E65231A96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7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11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8A15-71E8-9B5A-77A8-5FFCB4E20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C9391-CC39-EF5D-6C53-36EBA206B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A6F98-4E52-7F14-59A8-600543A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16904-9B3D-EE41-A350-FE64C975A53C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798E-4D44-8502-F55F-7C227487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1A41-118E-084B-0BC4-A214C617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A719-CC56-646A-210D-17BB1116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AEA01-6F10-AF32-7803-D916C3AB6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565F-65DA-B765-576E-9C6535BD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AA31C-4CFC-8E4F-92A4-E9EF2C65AAE5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FF98B-19E6-A211-AC76-18F433CD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97B3E-BD89-CF03-FC3A-9624FF30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136E5-BF5A-3E58-CD92-FCB1B2F50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23502-6EE8-D8B1-604C-35082D2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5E056-10DB-FFEE-9397-C87A8C4D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5A198-BA6A-A14B-8096-11AD5A6D2C1A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7D1D-BB14-2BBD-3F90-84D0F453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9314-6F0D-8875-950A-F499AB12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5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FCBF-5786-D173-F50C-81D3326C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56E0A-DBCC-8FDD-27E7-34FBD9E6E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A33D6-0C92-76D2-5BFD-C8121B9C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8FF55-8101-5348-BD66-935307F75933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18BC3-49A3-69CD-55F2-A04273A3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81E6C-31F3-5C76-B52A-0A55F494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4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0069-7C99-B76B-A1DC-DC3988D8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89CF3-F499-5B1A-1A3A-E3D345785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0453F-EEA3-9ADD-8BE9-7D456F25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82E7D-4207-D04D-9B60-AB1503DE3F77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A90F9-18C5-15B3-FCAE-E0A6E271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E59A-5894-2956-8DD9-820D0AB3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9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32D4-EDDA-74A0-B2FA-9D8BFA8D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9C94-1981-2389-7800-7B2DEF3F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22866-BEC9-0D9C-E7AE-182AF1E7A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6D5F-B4D9-9D71-BC33-9C1B7788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1B1E-CAB4-2B47-85BE-D5F11B785645}" type="datetime1">
              <a:rPr lang="en-US" smtClean="0"/>
              <a:t>6/24/23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866FC-8B72-5BC7-261F-EEA31890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44AAE-026B-E175-AADD-FD546DE3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0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404E-4E17-E284-C4EB-6FBB4FB9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6D839-07EB-589B-10F8-D610F624A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87B10-F5E5-50A4-5184-FF4612D5E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098AE-887F-CE35-1D03-D79693B84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AA50C-15C0-5B72-FB26-559C2FA5A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53C16D-908C-9FA6-9461-19AAE8F37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2B42-1A32-E64F-9623-EBAB3566485A}" type="datetime1">
              <a:rPr lang="en-US" smtClean="0"/>
              <a:t>6/24/23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C3000D-504F-D0D5-C442-5C54F07F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17832-F07F-AC2C-AB27-790049F80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05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1436-2921-3C92-1CC4-E164E16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837E7-D923-7D58-8D59-09D097006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76D4-733D-3F44-8530-5B43B6289954}" type="datetime1">
              <a:rPr lang="en-US" smtClean="0"/>
              <a:t>6/24/23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AF913-EDD7-A538-09AA-5BC80864F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BE1B0-488B-9388-A618-FD261BDA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4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D242A-9C9C-C6A0-ABB1-019BBD30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9B13-B249-6246-91F6-BEE4ABD52F4C}" type="datetime1">
              <a:rPr lang="en-US" smtClean="0"/>
              <a:t>6/24/23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D4F43-EB4F-FA9B-4692-E825C97E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EF10-4D28-30E2-0945-FF0A95F4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1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55E0-2643-3B40-1FD2-20DA5729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CAC6-2742-F4F2-8B8A-630A3234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06245-E7E0-E1B5-F7A1-87639C8F2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0152A-FF43-A9F8-9CD8-07997820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9357F-99B8-0C4B-AA19-EE3D0FBE9C98}" type="datetime1">
              <a:rPr lang="en-US" smtClean="0"/>
              <a:t>6/24/23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D38EA-5F58-A202-E1BF-58F190DC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ECF3E-92B6-299F-145E-9D6C63FD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2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E64F-EAAC-BA38-4FD2-6D676D3A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709E7-9437-5C6E-67B2-48424EA2B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5D1AE-2414-F0D0-A250-92A60CF20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95ADA-C3CB-0122-79FC-BB114E18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64607-C206-B546-88E6-7471E073E963}" type="datetime1">
              <a:rPr lang="en-US" smtClean="0"/>
              <a:t>6/24/23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82C68-E87C-7216-F04C-031DB9FAC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BACC7-EDDF-F717-4095-8CD558B6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7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361D8-3CA2-0FE9-6F13-AEA89AD1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189D-A3D6-54CF-436F-2F28A030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51D62-8973-68A6-1B1C-A80CC0A5C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332CD-E031-C741-834A-C42E38CB54A1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0A378-0C9E-695C-2DAF-F64CFA2CB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843E-14D9-9E03-A96D-8632B1D7F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3F727-E7F8-2D41-87B8-0A2D76C3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6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12" Type="http://schemas.openxmlformats.org/officeDocument/2006/relationships/image" Target="../media/image24.sv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23.png"/><Relationship Id="rId5" Type="http://schemas.openxmlformats.org/officeDocument/2006/relationships/image" Target="../media/image20.svg"/><Relationship Id="rId15" Type="http://schemas.openxmlformats.org/officeDocument/2006/relationships/image" Target="../media/image27.emf"/><Relationship Id="rId10" Type="http://schemas.openxmlformats.org/officeDocument/2006/relationships/image" Target="../media/image22.sv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22.svg"/><Relationship Id="rId18" Type="http://schemas.openxmlformats.org/officeDocument/2006/relationships/image" Target="../media/image27.emf"/><Relationship Id="rId3" Type="http://schemas.openxmlformats.org/officeDocument/2006/relationships/image" Target="../media/image18.png"/><Relationship Id="rId7" Type="http://schemas.openxmlformats.org/officeDocument/2006/relationships/image" Target="../media/image32.emf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7.emf"/><Relationship Id="rId16" Type="http://schemas.openxmlformats.org/officeDocument/2006/relationships/image" Target="../media/image25.png"/><Relationship Id="rId20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30.svg"/><Relationship Id="rId5" Type="http://schemas.openxmlformats.org/officeDocument/2006/relationships/image" Target="../media/image19.png"/><Relationship Id="rId15" Type="http://schemas.openxmlformats.org/officeDocument/2006/relationships/image" Target="../media/image24.svg"/><Relationship Id="rId10" Type="http://schemas.openxmlformats.org/officeDocument/2006/relationships/image" Target="../media/image29.png"/><Relationship Id="rId19" Type="http://schemas.openxmlformats.org/officeDocument/2006/relationships/image" Target="../media/image34.emf"/><Relationship Id="rId4" Type="http://schemas.openxmlformats.org/officeDocument/2006/relationships/image" Target="../media/image31.png"/><Relationship Id="rId9" Type="http://schemas.openxmlformats.org/officeDocument/2006/relationships/image" Target="../media/image28.emf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41.emf"/><Relationship Id="rId3" Type="http://schemas.openxmlformats.org/officeDocument/2006/relationships/image" Target="../media/image18.png"/><Relationship Id="rId21" Type="http://schemas.openxmlformats.org/officeDocument/2006/relationships/image" Target="../media/image34.emf"/><Relationship Id="rId7" Type="http://schemas.openxmlformats.org/officeDocument/2006/relationships/image" Target="../media/image32.emf"/><Relationship Id="rId12" Type="http://schemas.openxmlformats.org/officeDocument/2006/relationships/image" Target="../media/image30.svg"/><Relationship Id="rId17" Type="http://schemas.openxmlformats.org/officeDocument/2006/relationships/image" Target="../media/image25.png"/><Relationship Id="rId25" Type="http://schemas.openxmlformats.org/officeDocument/2006/relationships/image" Target="../media/image40.svg"/><Relationship Id="rId2" Type="http://schemas.openxmlformats.org/officeDocument/2006/relationships/image" Target="../media/image17.emf"/><Relationship Id="rId16" Type="http://schemas.openxmlformats.org/officeDocument/2006/relationships/image" Target="../media/image24.svg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9.png"/><Relationship Id="rId24" Type="http://schemas.openxmlformats.org/officeDocument/2006/relationships/image" Target="../media/image39.png"/><Relationship Id="rId5" Type="http://schemas.openxmlformats.org/officeDocument/2006/relationships/image" Target="../media/image19.png"/><Relationship Id="rId15" Type="http://schemas.openxmlformats.org/officeDocument/2006/relationships/image" Target="../media/image23.png"/><Relationship Id="rId23" Type="http://schemas.openxmlformats.org/officeDocument/2006/relationships/image" Target="../media/image38.svg"/><Relationship Id="rId10" Type="http://schemas.openxmlformats.org/officeDocument/2006/relationships/image" Target="../media/image28.emf"/><Relationship Id="rId19" Type="http://schemas.openxmlformats.org/officeDocument/2006/relationships/image" Target="../media/image35.emf"/><Relationship Id="rId4" Type="http://schemas.openxmlformats.org/officeDocument/2006/relationships/image" Target="../media/image31.png"/><Relationship Id="rId9" Type="http://schemas.openxmlformats.org/officeDocument/2006/relationships/image" Target="../media/image36.emf"/><Relationship Id="rId14" Type="http://schemas.openxmlformats.org/officeDocument/2006/relationships/image" Target="../media/image22.svg"/><Relationship Id="rId22" Type="http://schemas.openxmlformats.org/officeDocument/2006/relationships/image" Target="../media/image37.png"/><Relationship Id="rId27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8.svg"/><Relationship Id="rId18" Type="http://schemas.openxmlformats.org/officeDocument/2006/relationships/image" Target="../media/image29.png"/><Relationship Id="rId26" Type="http://schemas.openxmlformats.org/officeDocument/2006/relationships/image" Target="../media/image26.svg"/><Relationship Id="rId3" Type="http://schemas.openxmlformats.org/officeDocument/2006/relationships/image" Target="../media/image18.png"/><Relationship Id="rId21" Type="http://schemas.openxmlformats.org/officeDocument/2006/relationships/image" Target="../media/image21.png"/><Relationship Id="rId7" Type="http://schemas.openxmlformats.org/officeDocument/2006/relationships/image" Target="../media/image20.svg"/><Relationship Id="rId12" Type="http://schemas.openxmlformats.org/officeDocument/2006/relationships/image" Target="../media/image37.png"/><Relationship Id="rId17" Type="http://schemas.openxmlformats.org/officeDocument/2006/relationships/image" Target="../media/image28.emf"/><Relationship Id="rId25" Type="http://schemas.openxmlformats.org/officeDocument/2006/relationships/image" Target="../media/image25.png"/><Relationship Id="rId2" Type="http://schemas.openxmlformats.org/officeDocument/2006/relationships/image" Target="../media/image17.emf"/><Relationship Id="rId16" Type="http://schemas.openxmlformats.org/officeDocument/2006/relationships/image" Target="../media/image41.emf"/><Relationship Id="rId20" Type="http://schemas.openxmlformats.org/officeDocument/2006/relationships/image" Target="../media/image42.emf"/><Relationship Id="rId29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4.emf"/><Relationship Id="rId24" Type="http://schemas.openxmlformats.org/officeDocument/2006/relationships/image" Target="../media/image24.svg"/><Relationship Id="rId5" Type="http://schemas.openxmlformats.org/officeDocument/2006/relationships/image" Target="../media/image31.png"/><Relationship Id="rId15" Type="http://schemas.openxmlformats.org/officeDocument/2006/relationships/image" Target="../media/image40.svg"/><Relationship Id="rId23" Type="http://schemas.openxmlformats.org/officeDocument/2006/relationships/image" Target="../media/image23.png"/><Relationship Id="rId28" Type="http://schemas.openxmlformats.org/officeDocument/2006/relationships/image" Target="../media/image34.emf"/><Relationship Id="rId10" Type="http://schemas.openxmlformats.org/officeDocument/2006/relationships/image" Target="../media/image36.emf"/><Relationship Id="rId19" Type="http://schemas.openxmlformats.org/officeDocument/2006/relationships/image" Target="../media/image30.svg"/><Relationship Id="rId4" Type="http://schemas.openxmlformats.org/officeDocument/2006/relationships/image" Target="../media/image43.png"/><Relationship Id="rId9" Type="http://schemas.openxmlformats.org/officeDocument/2006/relationships/image" Target="../media/image33.emf"/><Relationship Id="rId14" Type="http://schemas.openxmlformats.org/officeDocument/2006/relationships/image" Target="../media/image39.png"/><Relationship Id="rId22" Type="http://schemas.openxmlformats.org/officeDocument/2006/relationships/image" Target="../media/image22.svg"/><Relationship Id="rId27" Type="http://schemas.openxmlformats.org/officeDocument/2006/relationships/image" Target="../media/image27.emf"/><Relationship Id="rId30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28.emf"/><Relationship Id="rId26" Type="http://schemas.openxmlformats.org/officeDocument/2006/relationships/image" Target="../media/image21.png"/><Relationship Id="rId3" Type="http://schemas.openxmlformats.org/officeDocument/2006/relationships/image" Target="../media/image18.png"/><Relationship Id="rId21" Type="http://schemas.openxmlformats.org/officeDocument/2006/relationships/image" Target="../media/image47.emf"/><Relationship Id="rId34" Type="http://schemas.openxmlformats.org/officeDocument/2006/relationships/image" Target="../media/image34.emf"/><Relationship Id="rId7" Type="http://schemas.openxmlformats.org/officeDocument/2006/relationships/image" Target="../media/image20.svg"/><Relationship Id="rId12" Type="http://schemas.openxmlformats.org/officeDocument/2006/relationships/image" Target="../media/image46.emf"/><Relationship Id="rId17" Type="http://schemas.openxmlformats.org/officeDocument/2006/relationships/image" Target="../media/image41.emf"/><Relationship Id="rId25" Type="http://schemas.openxmlformats.org/officeDocument/2006/relationships/image" Target="../media/image50.emf"/><Relationship Id="rId33" Type="http://schemas.openxmlformats.org/officeDocument/2006/relationships/image" Target="../media/image27.emf"/><Relationship Id="rId2" Type="http://schemas.openxmlformats.org/officeDocument/2006/relationships/image" Target="../media/image17.emf"/><Relationship Id="rId16" Type="http://schemas.openxmlformats.org/officeDocument/2006/relationships/image" Target="../media/image40.svg"/><Relationship Id="rId20" Type="http://schemas.openxmlformats.org/officeDocument/2006/relationships/image" Target="../media/image30.sv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4.emf"/><Relationship Id="rId24" Type="http://schemas.openxmlformats.org/officeDocument/2006/relationships/image" Target="../media/image42.emf"/><Relationship Id="rId32" Type="http://schemas.openxmlformats.org/officeDocument/2006/relationships/image" Target="../media/image35.emf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23" Type="http://schemas.openxmlformats.org/officeDocument/2006/relationships/image" Target="../media/image49.svg"/><Relationship Id="rId28" Type="http://schemas.openxmlformats.org/officeDocument/2006/relationships/image" Target="../media/image23.png"/><Relationship Id="rId10" Type="http://schemas.openxmlformats.org/officeDocument/2006/relationships/image" Target="../media/image36.emf"/><Relationship Id="rId19" Type="http://schemas.openxmlformats.org/officeDocument/2006/relationships/image" Target="../media/image29.png"/><Relationship Id="rId31" Type="http://schemas.openxmlformats.org/officeDocument/2006/relationships/image" Target="../media/image26.svg"/><Relationship Id="rId4" Type="http://schemas.openxmlformats.org/officeDocument/2006/relationships/image" Target="../media/image43.png"/><Relationship Id="rId9" Type="http://schemas.openxmlformats.org/officeDocument/2006/relationships/image" Target="../media/image33.emf"/><Relationship Id="rId14" Type="http://schemas.openxmlformats.org/officeDocument/2006/relationships/image" Target="../media/image38.svg"/><Relationship Id="rId22" Type="http://schemas.openxmlformats.org/officeDocument/2006/relationships/image" Target="../media/image48.png"/><Relationship Id="rId27" Type="http://schemas.openxmlformats.org/officeDocument/2006/relationships/image" Target="../media/image22.svg"/><Relationship Id="rId30" Type="http://schemas.openxmlformats.org/officeDocument/2006/relationships/image" Target="../media/image25.png"/><Relationship Id="rId35" Type="http://schemas.openxmlformats.org/officeDocument/2006/relationships/image" Target="../media/image45.emf"/><Relationship Id="rId8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emf"/><Relationship Id="rId18" Type="http://schemas.openxmlformats.org/officeDocument/2006/relationships/image" Target="../media/image40.svg"/><Relationship Id="rId26" Type="http://schemas.openxmlformats.org/officeDocument/2006/relationships/image" Target="../media/image42.emf"/><Relationship Id="rId21" Type="http://schemas.openxmlformats.org/officeDocument/2006/relationships/image" Target="../media/image29.png"/><Relationship Id="rId34" Type="http://schemas.openxmlformats.org/officeDocument/2006/relationships/image" Target="../media/image35.emf"/><Relationship Id="rId7" Type="http://schemas.openxmlformats.org/officeDocument/2006/relationships/image" Target="../media/image19.png"/><Relationship Id="rId12" Type="http://schemas.openxmlformats.org/officeDocument/2006/relationships/image" Target="../media/image44.emf"/><Relationship Id="rId17" Type="http://schemas.openxmlformats.org/officeDocument/2006/relationships/image" Target="../media/image39.png"/><Relationship Id="rId25" Type="http://schemas.openxmlformats.org/officeDocument/2006/relationships/image" Target="../media/image49.svg"/><Relationship Id="rId33" Type="http://schemas.openxmlformats.org/officeDocument/2006/relationships/image" Target="../media/image26.svg"/><Relationship Id="rId38" Type="http://schemas.openxmlformats.org/officeDocument/2006/relationships/image" Target="../media/image53.emf"/><Relationship Id="rId2" Type="http://schemas.openxmlformats.org/officeDocument/2006/relationships/image" Target="../media/image17.emf"/><Relationship Id="rId16" Type="http://schemas.openxmlformats.org/officeDocument/2006/relationships/image" Target="../media/image38.svg"/><Relationship Id="rId20" Type="http://schemas.openxmlformats.org/officeDocument/2006/relationships/image" Target="../media/image28.emf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emf"/><Relationship Id="rId24" Type="http://schemas.openxmlformats.org/officeDocument/2006/relationships/image" Target="../media/image48.png"/><Relationship Id="rId32" Type="http://schemas.openxmlformats.org/officeDocument/2006/relationships/image" Target="../media/image25.png"/><Relationship Id="rId37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37.png"/><Relationship Id="rId23" Type="http://schemas.openxmlformats.org/officeDocument/2006/relationships/image" Target="../media/image47.emf"/><Relationship Id="rId28" Type="http://schemas.openxmlformats.org/officeDocument/2006/relationships/image" Target="../media/image21.png"/><Relationship Id="rId36" Type="http://schemas.openxmlformats.org/officeDocument/2006/relationships/image" Target="../media/image34.emf"/><Relationship Id="rId10" Type="http://schemas.openxmlformats.org/officeDocument/2006/relationships/image" Target="../media/image33.emf"/><Relationship Id="rId19" Type="http://schemas.openxmlformats.org/officeDocument/2006/relationships/image" Target="../media/image41.emf"/><Relationship Id="rId31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32.emf"/><Relationship Id="rId14" Type="http://schemas.openxmlformats.org/officeDocument/2006/relationships/image" Target="../media/image46.emf"/><Relationship Id="rId22" Type="http://schemas.openxmlformats.org/officeDocument/2006/relationships/image" Target="../media/image30.svg"/><Relationship Id="rId27" Type="http://schemas.openxmlformats.org/officeDocument/2006/relationships/image" Target="../media/image50.emf"/><Relationship Id="rId30" Type="http://schemas.openxmlformats.org/officeDocument/2006/relationships/image" Target="../media/image23.png"/><Relationship Id="rId35" Type="http://schemas.openxmlformats.org/officeDocument/2006/relationships/image" Target="../media/image27.emf"/><Relationship Id="rId8" Type="http://schemas.openxmlformats.org/officeDocument/2006/relationships/image" Target="../media/image20.sv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.emf"/><Relationship Id="rId18" Type="http://schemas.openxmlformats.org/officeDocument/2006/relationships/image" Target="../media/image40.svg"/><Relationship Id="rId26" Type="http://schemas.openxmlformats.org/officeDocument/2006/relationships/image" Target="../media/image42.emf"/><Relationship Id="rId21" Type="http://schemas.openxmlformats.org/officeDocument/2006/relationships/image" Target="../media/image29.png"/><Relationship Id="rId34" Type="http://schemas.openxmlformats.org/officeDocument/2006/relationships/image" Target="../media/image35.emf"/><Relationship Id="rId7" Type="http://schemas.openxmlformats.org/officeDocument/2006/relationships/image" Target="../media/image19.png"/><Relationship Id="rId12" Type="http://schemas.openxmlformats.org/officeDocument/2006/relationships/image" Target="../media/image44.emf"/><Relationship Id="rId17" Type="http://schemas.openxmlformats.org/officeDocument/2006/relationships/image" Target="../media/image39.png"/><Relationship Id="rId25" Type="http://schemas.openxmlformats.org/officeDocument/2006/relationships/image" Target="../media/image49.svg"/><Relationship Id="rId33" Type="http://schemas.openxmlformats.org/officeDocument/2006/relationships/image" Target="../media/image26.svg"/><Relationship Id="rId38" Type="http://schemas.openxmlformats.org/officeDocument/2006/relationships/image" Target="../media/image53.emf"/><Relationship Id="rId2" Type="http://schemas.openxmlformats.org/officeDocument/2006/relationships/image" Target="../media/image17.emf"/><Relationship Id="rId16" Type="http://schemas.openxmlformats.org/officeDocument/2006/relationships/image" Target="../media/image38.svg"/><Relationship Id="rId20" Type="http://schemas.openxmlformats.org/officeDocument/2006/relationships/image" Target="../media/image28.emf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emf"/><Relationship Id="rId24" Type="http://schemas.openxmlformats.org/officeDocument/2006/relationships/image" Target="../media/image48.png"/><Relationship Id="rId32" Type="http://schemas.openxmlformats.org/officeDocument/2006/relationships/image" Target="../media/image25.png"/><Relationship Id="rId37" Type="http://schemas.openxmlformats.org/officeDocument/2006/relationships/image" Target="../media/image45.emf"/><Relationship Id="rId5" Type="http://schemas.openxmlformats.org/officeDocument/2006/relationships/image" Target="../media/image51.png"/><Relationship Id="rId15" Type="http://schemas.openxmlformats.org/officeDocument/2006/relationships/image" Target="../media/image37.png"/><Relationship Id="rId23" Type="http://schemas.openxmlformats.org/officeDocument/2006/relationships/image" Target="../media/image47.emf"/><Relationship Id="rId28" Type="http://schemas.openxmlformats.org/officeDocument/2006/relationships/image" Target="../media/image21.png"/><Relationship Id="rId36" Type="http://schemas.openxmlformats.org/officeDocument/2006/relationships/image" Target="../media/image34.emf"/><Relationship Id="rId10" Type="http://schemas.openxmlformats.org/officeDocument/2006/relationships/image" Target="../media/image33.emf"/><Relationship Id="rId19" Type="http://schemas.openxmlformats.org/officeDocument/2006/relationships/image" Target="../media/image41.emf"/><Relationship Id="rId31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32.emf"/><Relationship Id="rId14" Type="http://schemas.openxmlformats.org/officeDocument/2006/relationships/image" Target="../media/image46.emf"/><Relationship Id="rId22" Type="http://schemas.openxmlformats.org/officeDocument/2006/relationships/image" Target="../media/image30.svg"/><Relationship Id="rId27" Type="http://schemas.openxmlformats.org/officeDocument/2006/relationships/image" Target="../media/image50.emf"/><Relationship Id="rId30" Type="http://schemas.openxmlformats.org/officeDocument/2006/relationships/image" Target="../media/image23.png"/><Relationship Id="rId35" Type="http://schemas.openxmlformats.org/officeDocument/2006/relationships/image" Target="../media/image27.emf"/><Relationship Id="rId8" Type="http://schemas.openxmlformats.org/officeDocument/2006/relationships/image" Target="../media/image20.sv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em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emf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emf"/><Relationship Id="rId5" Type="http://schemas.openxmlformats.org/officeDocument/2006/relationships/image" Target="../media/image57.jpeg"/><Relationship Id="rId10" Type="http://schemas.openxmlformats.org/officeDocument/2006/relationships/image" Target="../media/image62.emf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emf"/><Relationship Id="rId7" Type="http://schemas.openxmlformats.org/officeDocument/2006/relationships/image" Target="../media/image59.tif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emf"/><Relationship Id="rId5" Type="http://schemas.openxmlformats.org/officeDocument/2006/relationships/image" Target="../media/image57.jpeg"/><Relationship Id="rId10" Type="http://schemas.openxmlformats.org/officeDocument/2006/relationships/image" Target="../media/image62.emf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4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6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Relationship Id="rId14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6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5" Type="http://schemas.openxmlformats.org/officeDocument/2006/relationships/image" Target="../media/image67.emf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Relationship Id="rId1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6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5" Type="http://schemas.openxmlformats.org/officeDocument/2006/relationships/image" Target="../media/image67.emf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Relationship Id="rId1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6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17" Type="http://schemas.openxmlformats.org/officeDocument/2006/relationships/image" Target="../media/image69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5" Type="http://schemas.openxmlformats.org/officeDocument/2006/relationships/image" Target="../media/image67.emf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Relationship Id="rId1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13" Type="http://schemas.openxmlformats.org/officeDocument/2006/relationships/image" Target="../media/image66.emf"/><Relationship Id="rId18" Type="http://schemas.openxmlformats.org/officeDocument/2006/relationships/image" Target="../media/image69.emf"/><Relationship Id="rId3" Type="http://schemas.openxmlformats.org/officeDocument/2006/relationships/image" Target="../media/image55.emf"/><Relationship Id="rId7" Type="http://schemas.openxmlformats.org/officeDocument/2006/relationships/image" Target="../media/image58.jpeg"/><Relationship Id="rId12" Type="http://schemas.openxmlformats.org/officeDocument/2006/relationships/image" Target="../media/image63.emf"/><Relationship Id="rId17" Type="http://schemas.openxmlformats.org/officeDocument/2006/relationships/image" Target="../media/image70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emf"/><Relationship Id="rId5" Type="http://schemas.openxmlformats.org/officeDocument/2006/relationships/image" Target="../media/image56.png"/><Relationship Id="rId15" Type="http://schemas.openxmlformats.org/officeDocument/2006/relationships/image" Target="../media/image67.emf"/><Relationship Id="rId10" Type="http://schemas.openxmlformats.org/officeDocument/2006/relationships/image" Target="../media/image61.png"/><Relationship Id="rId4" Type="http://schemas.openxmlformats.org/officeDocument/2006/relationships/image" Target="../media/image65.emf"/><Relationship Id="rId9" Type="http://schemas.openxmlformats.org/officeDocument/2006/relationships/image" Target="../media/image60.jpeg"/><Relationship Id="rId14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2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10" Type="http://schemas.openxmlformats.org/officeDocument/2006/relationships/image" Target="../media/image92.emf"/><Relationship Id="rId4" Type="http://schemas.openxmlformats.org/officeDocument/2006/relationships/image" Target="../media/image87.jpg"/><Relationship Id="rId9" Type="http://schemas.openxmlformats.org/officeDocument/2006/relationships/image" Target="../media/image9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10" Type="http://schemas.openxmlformats.org/officeDocument/2006/relationships/image" Target="../media/image92.emf"/><Relationship Id="rId4" Type="http://schemas.openxmlformats.org/officeDocument/2006/relationships/image" Target="../media/image87.jpg"/><Relationship Id="rId9" Type="http://schemas.openxmlformats.org/officeDocument/2006/relationships/image" Target="../media/image9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10" Type="http://schemas.openxmlformats.org/officeDocument/2006/relationships/image" Target="../media/image92.emf"/><Relationship Id="rId4" Type="http://schemas.openxmlformats.org/officeDocument/2006/relationships/image" Target="../media/image87.jpg"/><Relationship Id="rId9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11" Type="http://schemas.openxmlformats.org/officeDocument/2006/relationships/image" Target="../media/image94.emf"/><Relationship Id="rId5" Type="http://schemas.openxmlformats.org/officeDocument/2006/relationships/image" Target="../media/image88.jpg"/><Relationship Id="rId10" Type="http://schemas.openxmlformats.org/officeDocument/2006/relationships/image" Target="../media/image92.emf"/><Relationship Id="rId4" Type="http://schemas.openxmlformats.org/officeDocument/2006/relationships/image" Target="../media/image87.jpg"/><Relationship Id="rId9" Type="http://schemas.openxmlformats.org/officeDocument/2006/relationships/image" Target="../media/image9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6A0E1-4BEE-065C-AE2D-A12CFE40683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22714" y="3069802"/>
            <a:ext cx="2075688" cy="207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77C90-EC95-26AE-D315-3FB76DD74D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03" y="3069802"/>
            <a:ext cx="2078067" cy="207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B50E-EC42-7234-C3A6-12449483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492" y="3069802"/>
            <a:ext cx="2075688" cy="2075688"/>
          </a:xfrm>
          <a:prstGeom prst="rect">
            <a:avLst/>
          </a:prstGeom>
        </p:spPr>
      </p:pic>
      <p:pic>
        <p:nvPicPr>
          <p:cNvPr id="15" name="Picture 14" descr="A person standing in front of a statue of liberty&#10;&#10;Description automatically generated">
            <a:extLst>
              <a:ext uri="{FF2B5EF4-FFF2-40B4-BE49-F238E27FC236}">
                <a16:creationId xmlns:a16="http://schemas.microsoft.com/office/drawing/2014/main" id="{0C25ACE3-82A2-BBA3-9F95-46CC43688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224" y="3069802"/>
            <a:ext cx="2296345" cy="2075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03CB1-AA9A-FD85-93B1-8CDD9E0E3D94}"/>
              </a:ext>
            </a:extLst>
          </p:cNvPr>
          <p:cNvSpPr txBox="1"/>
          <p:nvPr/>
        </p:nvSpPr>
        <p:spPr>
          <a:xfrm>
            <a:off x="251771" y="817253"/>
            <a:ext cx="1212066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600" dirty="0">
                <a:latin typeface="Helvetica Light" panose="020B0403020202020204" pitchFamily="34" charset="0"/>
              </a:rPr>
              <a:t>Dividing</a:t>
            </a:r>
            <a:r>
              <a:rPr lang="en-US" b="1" i="0" dirty="0">
                <a:solidFill>
                  <a:srgbClr val="2C3A4A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sz="4600" dirty="0">
                <a:latin typeface="Helvetica Light" panose="020B0403020202020204" pitchFamily="34" charset="0"/>
              </a:rPr>
              <a:t>and Conquering a BlackBox to a Mixture of Interpretable Models: Route, Interpret, Repeat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95F5-E80C-06DC-3534-BCA25BF4C51B}"/>
              </a:ext>
            </a:extLst>
          </p:cNvPr>
          <p:cNvSpPr txBox="1"/>
          <p:nvPr/>
        </p:nvSpPr>
        <p:spPr>
          <a:xfrm>
            <a:off x="0" y="5193686"/>
            <a:ext cx="13482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Shantanu Ghosh</a:t>
            </a:r>
            <a:r>
              <a:rPr lang="en-US" sz="2800" baseline="30000" dirty="0">
                <a:latin typeface="Helvetica Light" panose="020B0403020202020204" pitchFamily="34" charset="0"/>
              </a:rPr>
              <a:t>1</a:t>
            </a:r>
            <a:r>
              <a:rPr lang="en-US" sz="2800" dirty="0">
                <a:latin typeface="Helvetica Light" panose="020B0403020202020204" pitchFamily="34" charset="0"/>
              </a:rPr>
              <a:t>, </a:t>
            </a:r>
            <a:r>
              <a:rPr lang="en-US" sz="2800" dirty="0" err="1">
                <a:latin typeface="Helvetica Light" panose="020B0403020202020204" pitchFamily="34" charset="0"/>
              </a:rPr>
              <a:t>Ke</a:t>
            </a:r>
            <a:r>
              <a:rPr lang="en-US" sz="2800" dirty="0">
                <a:latin typeface="Helvetica Light" panose="020B0403020202020204" pitchFamily="34" charset="0"/>
              </a:rPr>
              <a:t> Yu</a:t>
            </a:r>
            <a:r>
              <a:rPr lang="en-US" sz="2800" baseline="30000" dirty="0">
                <a:latin typeface="Helvetica Light" panose="020B0403020202020204" pitchFamily="34" charset="0"/>
              </a:rPr>
              <a:t>2</a:t>
            </a:r>
            <a:r>
              <a:rPr lang="en-US" sz="2800" dirty="0">
                <a:latin typeface="Helvetica Light" panose="020B0403020202020204" pitchFamily="34" charset="0"/>
              </a:rPr>
              <a:t>, </a:t>
            </a:r>
            <a:r>
              <a:rPr lang="en-US" sz="2800" dirty="0" err="1">
                <a:latin typeface="Helvetica Light" panose="020B0403020202020204" pitchFamily="34" charset="0"/>
              </a:rPr>
              <a:t>Forough</a:t>
            </a:r>
            <a:r>
              <a:rPr lang="en-US" sz="2800" dirty="0">
                <a:latin typeface="Helvetica Light" panose="020B0403020202020204" pitchFamily="34" charset="0"/>
              </a:rPr>
              <a:t> Arabshahi</a:t>
            </a:r>
            <a:r>
              <a:rPr lang="en-US" sz="2800" baseline="30000" dirty="0">
                <a:latin typeface="Helvetica Light" panose="020B0403020202020204" pitchFamily="34" charset="0"/>
              </a:rPr>
              <a:t>3</a:t>
            </a:r>
            <a:r>
              <a:rPr lang="en-US" sz="2800" dirty="0">
                <a:latin typeface="Helvetica Light" panose="020B0403020202020204" pitchFamily="34" charset="0"/>
              </a:rPr>
              <a:t>,  </a:t>
            </a:r>
            <a:r>
              <a:rPr lang="en-US" sz="2800" dirty="0" err="1">
                <a:latin typeface="Helvetica Light" panose="020B0403020202020204" pitchFamily="34" charset="0"/>
              </a:rPr>
              <a:t>Kayhan</a:t>
            </a:r>
            <a:r>
              <a:rPr lang="en-US" sz="2800" dirty="0">
                <a:latin typeface="Helvetica Light" panose="020B0403020202020204" pitchFamily="34" charset="0"/>
              </a:rPr>
              <a:t> Batmanghelich</a:t>
            </a:r>
            <a:r>
              <a:rPr lang="en-US" sz="2800" baseline="30000" dirty="0">
                <a:latin typeface="Helvetica Light" panose="020B0403020202020204" pitchFamily="34" charset="0"/>
              </a:rPr>
              <a:t>1</a:t>
            </a:r>
            <a:endParaRPr lang="en-US" sz="2800" dirty="0">
              <a:latin typeface="Helvetica Light" panose="020B0403020202020204" pitchFamily="34" charset="0"/>
            </a:endParaRPr>
          </a:p>
          <a:p>
            <a:pPr algn="l"/>
            <a:endParaRPr lang="en-US" sz="2800" dirty="0">
              <a:latin typeface="Helvetica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157E4-DED5-18CE-EDB8-32A023EDE5B4}"/>
              </a:ext>
            </a:extLst>
          </p:cNvPr>
          <p:cNvSpPr txBox="1"/>
          <p:nvPr/>
        </p:nvSpPr>
        <p:spPr>
          <a:xfrm>
            <a:off x="4338146" y="5728852"/>
            <a:ext cx="351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1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BU, </a:t>
            </a:r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Pitt ISP, </a:t>
            </a:r>
            <a:r>
              <a:rPr lang="en-US" sz="2800" baseline="300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Helvetica Light" panose="020B0403020202020204" pitchFamily="34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Meta </a:t>
            </a:r>
            <a:endParaRPr lang="en-US" sz="2800" baseline="30000" dirty="0">
              <a:latin typeface="Helvetica Light" panose="020B0403020202020204" pitchFamily="34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AAD5244A-A0FA-EF7A-EBA6-54AE68E9D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25" y="66296"/>
            <a:ext cx="3007397" cy="629548"/>
          </a:xfrm>
          <a:prstGeom prst="rect">
            <a:avLst/>
          </a:prstGeom>
          <a:noFill/>
        </p:spPr>
      </p:pic>
      <p:pic>
        <p:nvPicPr>
          <p:cNvPr id="22" name="Picture 21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383A1AB3-FBC4-AD83-5D79-D71642A9B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8127" y="79294"/>
            <a:ext cx="1866371" cy="60355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6CDF4EA-6D87-89DA-F186-C2A3EAC07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625" y="5666405"/>
            <a:ext cx="1029497" cy="1029497"/>
          </a:xfrm>
          <a:prstGeom prst="rect">
            <a:avLst/>
          </a:prstGeom>
        </p:spPr>
      </p:pic>
      <p:pic>
        <p:nvPicPr>
          <p:cNvPr id="24" name="Picture 23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4870044A-6497-E698-CBE7-EBEE4FAB6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747" y="5699716"/>
            <a:ext cx="1593162" cy="896153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EF4B0F0-A023-7FA1-EC84-4A41F813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22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2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2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2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7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7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1033" y="4838240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0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3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19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7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69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8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5906" y="2913841"/>
            <a:ext cx="666809" cy="24125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1D9E7-81E5-C0FA-60A3-52ABD628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A82ECA-33E7-C86A-60D7-2033A1127E0E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931924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BEFC7B-DBEB-DC61-1D25-B9B1DDCC4710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BDD748-1A41-1756-BF11-54D64CC88579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CAA744-A6B1-1FFF-BABA-6FA7674D7E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0FCA518-338C-F859-4124-344A0619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4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B47E7-8653-EC90-9D82-FD87ACCAF931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D9774C2-3C8F-1818-3DA8-117F2196D2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9EF8621F-5A60-1D1D-3FC9-1388106D79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555FB95-AA86-375F-FB57-8EABF715CA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55D536-A2DD-47F5-2F8A-D5B7E3AE7B0B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5" name="Double Brace 4">
            <a:extLst>
              <a:ext uri="{FF2B5EF4-FFF2-40B4-BE49-F238E27FC236}">
                <a16:creationId xmlns:a16="http://schemas.microsoft.com/office/drawing/2014/main" id="{B431DE5F-1436-5C18-F3F7-33FE786651BB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B9849-A64E-7658-A389-2A62B86EB2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53CFB-8044-0C64-71D6-C41B554E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23B8F2-9755-B4ED-0D63-84D8A9857375}"/>
              </a:ext>
            </a:extLst>
          </p:cNvPr>
          <p:cNvCxnSpPr>
            <a:cxnSpLocks/>
          </p:cNvCxnSpPr>
          <p:nvPr/>
        </p:nvCxnSpPr>
        <p:spPr>
          <a:xfrm>
            <a:off x="5723363" y="3682541"/>
            <a:ext cx="123393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C58B07-C1F8-69CD-DBA8-C36189A5F748}"/>
              </a:ext>
            </a:extLst>
          </p:cNvPr>
          <p:cNvCxnSpPr>
            <a:cxnSpLocks/>
          </p:cNvCxnSpPr>
          <p:nvPr/>
        </p:nvCxnSpPr>
        <p:spPr>
          <a:xfrm>
            <a:off x="6362742" y="3683377"/>
            <a:ext cx="68479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/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>
            <a:extLst>
              <a:ext uri="{FF2B5EF4-FFF2-40B4-BE49-F238E27FC236}">
                <a16:creationId xmlns:a16="http://schemas.microsoft.com/office/drawing/2014/main" id="{798F2038-E41D-794E-E460-E6AF2C317A77}"/>
              </a:ext>
            </a:extLst>
          </p:cNvPr>
          <p:cNvSpPr/>
          <p:nvPr/>
        </p:nvSpPr>
        <p:spPr>
          <a:xfrm>
            <a:off x="2908180" y="1809026"/>
            <a:ext cx="3680829" cy="482293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F99C5D2-FD42-27DE-9F4E-D77609700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8553" y="3793217"/>
            <a:ext cx="535481" cy="20365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CCB1BD9-BFC5-C5E4-989B-8BBFF636CF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8F2DE79-C5BB-503E-1D2E-3751C25EB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FB173F-33B1-4033-1D8E-BFE903504473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62" name="Double Brace 61">
            <a:extLst>
              <a:ext uri="{FF2B5EF4-FFF2-40B4-BE49-F238E27FC236}">
                <a16:creationId xmlns:a16="http://schemas.microsoft.com/office/drawing/2014/main" id="{B27E54F3-6207-EE20-BC0B-146933DBD16C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BA41238-D913-E6FA-80CF-8B115667A0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2EA165-D9E1-C90A-0464-97DDDC440E74}"/>
              </a:ext>
            </a:extLst>
          </p:cNvPr>
          <p:cNvGrpSpPr/>
          <p:nvPr/>
        </p:nvGrpSpPr>
        <p:grpSpPr>
          <a:xfrm>
            <a:off x="6439953" y="2053424"/>
            <a:ext cx="846661" cy="1042742"/>
            <a:chOff x="1140978" y="272753"/>
            <a:chExt cx="791374" cy="93638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4EEBDE6-5D17-9495-ECDA-1664E6F349A3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75EA3682-9A53-BC34-F032-B7ECB34A5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5DA7A8-1CD8-AD31-49C3-BAAE078E824B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DFCD5B-BD39-5212-08BA-B24F79E4B0F2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BC63DAB-90B5-CBDD-CE13-0142B439A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14B208-9AA6-8671-1A5E-5004DE48839C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3F3DF70-A915-4CC5-478F-F32BFFAB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72917BE-D337-DD84-88BC-EF1D6A381E6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7332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7DFD25-D1DB-0A16-1A3B-563D3C790B6B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DED59-6465-1B9B-D87F-C9FD38EBE8E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F5AA7-D1F3-C229-2382-D7FD3127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3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3959F0-6C2C-89AC-6CB7-20E102D7BD96}"/>
              </a:ext>
            </a:extLst>
          </p:cNvPr>
          <p:cNvCxnSpPr>
            <a:cxnSpLocks/>
          </p:cNvCxnSpPr>
          <p:nvPr/>
        </p:nvCxnSpPr>
        <p:spPr>
          <a:xfrm>
            <a:off x="3764308" y="3717899"/>
            <a:ext cx="1959055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>
            <a:extLst>
              <a:ext uri="{FF2B5EF4-FFF2-40B4-BE49-F238E27FC236}">
                <a16:creationId xmlns:a16="http://schemas.microsoft.com/office/drawing/2014/main" id="{295E8159-26DC-279D-E3AD-EAFE136559E7}"/>
              </a:ext>
            </a:extLst>
          </p:cNvPr>
          <p:cNvSpPr/>
          <p:nvPr/>
        </p:nvSpPr>
        <p:spPr>
          <a:xfrm>
            <a:off x="3771435" y="3858383"/>
            <a:ext cx="1389786" cy="8090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23B8F2-9755-B4ED-0D63-84D8A9857375}"/>
              </a:ext>
            </a:extLst>
          </p:cNvPr>
          <p:cNvCxnSpPr>
            <a:cxnSpLocks/>
          </p:cNvCxnSpPr>
          <p:nvPr/>
        </p:nvCxnSpPr>
        <p:spPr>
          <a:xfrm>
            <a:off x="5723363" y="3682541"/>
            <a:ext cx="195905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50C8063A-071E-08D4-EFCF-73F12DC3C1D2}"/>
              </a:ext>
            </a:extLst>
          </p:cNvPr>
          <p:cNvSpPr/>
          <p:nvPr/>
        </p:nvSpPr>
        <p:spPr>
          <a:xfrm>
            <a:off x="5720297" y="3752317"/>
            <a:ext cx="1401819" cy="81630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14C284E-E2AB-7920-3661-A3060A10154F}"/>
              </a:ext>
            </a:extLst>
          </p:cNvPr>
          <p:cNvSpPr/>
          <p:nvPr/>
        </p:nvSpPr>
        <p:spPr>
          <a:xfrm>
            <a:off x="7679019" y="3698110"/>
            <a:ext cx="1668400" cy="819974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3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4B5155-20AF-3DAF-73CD-B6778979C40E}"/>
              </a:ext>
            </a:extLst>
          </p:cNvPr>
          <p:cNvCxnSpPr>
            <a:cxnSpLocks/>
          </p:cNvCxnSpPr>
          <p:nvPr/>
        </p:nvCxnSpPr>
        <p:spPr>
          <a:xfrm>
            <a:off x="3984159" y="3715465"/>
            <a:ext cx="836072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C58B07-C1F8-69CD-DBA8-C36189A5F748}"/>
              </a:ext>
            </a:extLst>
          </p:cNvPr>
          <p:cNvCxnSpPr>
            <a:cxnSpLocks/>
          </p:cNvCxnSpPr>
          <p:nvPr/>
        </p:nvCxnSpPr>
        <p:spPr>
          <a:xfrm>
            <a:off x="6362742" y="3683377"/>
            <a:ext cx="68479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4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/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2FA1869-A4BC-DEBB-6FAF-9C7793254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317" y="3161884"/>
                <a:ext cx="1523174" cy="375552"/>
              </a:xfrm>
              <a:prstGeom prst="rect">
                <a:avLst/>
              </a:prstGeom>
              <a:blipFill>
                <a:blip r:embed="rId4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43">
            <a:extLst>
              <a:ext uri="{FF2B5EF4-FFF2-40B4-BE49-F238E27FC236}">
                <a16:creationId xmlns:a16="http://schemas.microsoft.com/office/drawing/2014/main" id="{798F2038-E41D-794E-E460-E6AF2C317A77}"/>
              </a:ext>
            </a:extLst>
          </p:cNvPr>
          <p:cNvSpPr/>
          <p:nvPr/>
        </p:nvSpPr>
        <p:spPr>
          <a:xfrm>
            <a:off x="2908180" y="1809026"/>
            <a:ext cx="3680829" cy="482293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3711074A-D771-643A-5A2D-B841741F0E94}"/>
              </a:ext>
            </a:extLst>
          </p:cNvPr>
          <p:cNvSpPr/>
          <p:nvPr/>
        </p:nvSpPr>
        <p:spPr>
          <a:xfrm>
            <a:off x="2908182" y="1975874"/>
            <a:ext cx="1904490" cy="298083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B47E7-8653-EC90-9D82-FD87ACCAF931}"/>
              </a:ext>
            </a:extLst>
          </p:cNvPr>
          <p:cNvSpPr txBox="1"/>
          <p:nvPr/>
        </p:nvSpPr>
        <p:spPr>
          <a:xfrm>
            <a:off x="5656391" y="1303505"/>
            <a:ext cx="64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/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CB1B8E2-426D-59E3-497F-036962C8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47" y="3161884"/>
                <a:ext cx="1523174" cy="375552"/>
              </a:xfrm>
              <a:prstGeom prst="rect">
                <a:avLst/>
              </a:prstGeom>
              <a:blipFill>
                <a:blip r:embed="rId5"/>
                <a:stretch>
                  <a:fillRect l="-3306" t="-10000" r="-165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8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E7BB0DA-3E7A-4E9C-0A67-0C43F68C3A1F}"/>
              </a:ext>
            </a:extLst>
          </p:cNvPr>
          <p:cNvGrpSpPr>
            <a:grpSpLocks noChangeAspect="1"/>
          </p:cNvGrpSpPr>
          <p:nvPr/>
        </p:nvGrpSpPr>
        <p:grpSpPr>
          <a:xfrm>
            <a:off x="5720430" y="3565663"/>
            <a:ext cx="318988" cy="332023"/>
            <a:chOff x="3084961" y="5191330"/>
            <a:chExt cx="914400" cy="91440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5056DB-4C3E-4954-F892-37870363A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B20C97F9-9BDE-FF09-F3F2-6F943D82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806D87-A96E-2812-AFDD-A04C46705E17}"/>
              </a:ext>
            </a:extLst>
          </p:cNvPr>
          <p:cNvGrpSpPr>
            <a:grpSpLocks noChangeAspect="1"/>
          </p:cNvGrpSpPr>
          <p:nvPr/>
        </p:nvGrpSpPr>
        <p:grpSpPr>
          <a:xfrm>
            <a:off x="7597032" y="3486759"/>
            <a:ext cx="318988" cy="332023"/>
            <a:chOff x="3084961" y="5191330"/>
            <a:chExt cx="914400" cy="914400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9D7175A-2985-720E-4791-02721F5F6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9EE51069-1A75-E831-CC22-F6687BF99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3FBE1361-B81D-3C9B-201D-9D068285E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327" y="3847646"/>
            <a:ext cx="535481" cy="2036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FD2C1F-05BA-B4E6-0145-660DF9308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835" y="4276801"/>
            <a:ext cx="195656" cy="2036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082C22-E34E-D76C-7F17-F0335B00A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5461" y="4230619"/>
            <a:ext cx="195656" cy="2036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F99C5D2-FD42-27DE-9F4E-D776097007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8553" y="3793217"/>
            <a:ext cx="535481" cy="20365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9E1490E-F4A2-3AE2-836E-832E9CDA59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3145" y="4220239"/>
            <a:ext cx="195656" cy="20365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CCB1BD9-BFC5-C5E4-989B-8BBFF636CF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43078" y="4804889"/>
            <a:ext cx="494655" cy="551739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8F2DE79-C5BB-503E-1D2E-3751C25EB0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68793" y="4804889"/>
            <a:ext cx="483896" cy="5397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FB173F-33B1-4033-1D8E-BFE903504473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57116" y="5360048"/>
            <a:ext cx="146418" cy="208679"/>
          </a:xfrm>
          <a:prstGeom prst="rect">
            <a:avLst/>
          </a:prstGeom>
        </p:spPr>
      </p:pic>
      <p:sp>
        <p:nvSpPr>
          <p:cNvPr id="62" name="Double Brace 61">
            <a:extLst>
              <a:ext uri="{FF2B5EF4-FFF2-40B4-BE49-F238E27FC236}">
                <a16:creationId xmlns:a16="http://schemas.microsoft.com/office/drawing/2014/main" id="{B27E54F3-6207-EE20-BC0B-146933DBD16C}"/>
              </a:ext>
            </a:extLst>
          </p:cNvPr>
          <p:cNvSpPr/>
          <p:nvPr/>
        </p:nvSpPr>
        <p:spPr>
          <a:xfrm>
            <a:off x="6693098" y="4832097"/>
            <a:ext cx="1283089" cy="73208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342EEC-505E-37CF-9D1D-27925B8AFAAB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553" y="5421708"/>
            <a:ext cx="154319" cy="22157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B39BCDB-B596-48F3-8034-5EBAF5D1EE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61033" y="4838241"/>
            <a:ext cx="495358" cy="556623"/>
          </a:xfrm>
          <a:prstGeom prst="rect">
            <a:avLst/>
          </a:prstGeom>
        </p:spPr>
      </p:pic>
      <p:sp>
        <p:nvSpPr>
          <p:cNvPr id="65" name="Double Brace 64">
            <a:extLst>
              <a:ext uri="{FF2B5EF4-FFF2-40B4-BE49-F238E27FC236}">
                <a16:creationId xmlns:a16="http://schemas.microsoft.com/office/drawing/2014/main" id="{0EEBA756-DB91-FE3B-869B-F3652C6E6989}"/>
              </a:ext>
            </a:extLst>
          </p:cNvPr>
          <p:cNvSpPr/>
          <p:nvPr/>
        </p:nvSpPr>
        <p:spPr>
          <a:xfrm>
            <a:off x="5010320" y="4858341"/>
            <a:ext cx="806686" cy="738568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998E23B-E1D5-DCDA-CF34-51B5519F29F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5035" y="5370549"/>
            <a:ext cx="169092" cy="22071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0327DDB8-4173-2CD6-2013-6119F1AF16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08721" y="4813741"/>
            <a:ext cx="514213" cy="55446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5C90174-5869-903E-079A-E67125817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0589" y="4813737"/>
            <a:ext cx="503029" cy="542408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AC7EDD5-5EB2-88A8-87A8-462FBB47EA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01273" y="4813737"/>
            <a:ext cx="503029" cy="542408"/>
          </a:xfrm>
          <a:prstGeom prst="rect">
            <a:avLst/>
          </a:prstGeom>
        </p:spPr>
      </p:pic>
      <p:sp>
        <p:nvSpPr>
          <p:cNvPr id="70" name="Double Brace 69">
            <a:extLst>
              <a:ext uri="{FF2B5EF4-FFF2-40B4-BE49-F238E27FC236}">
                <a16:creationId xmlns:a16="http://schemas.microsoft.com/office/drawing/2014/main" id="{5C7FC9D2-E3D7-74A4-E48E-D999E4B8D245}"/>
              </a:ext>
            </a:extLst>
          </p:cNvPr>
          <p:cNvSpPr/>
          <p:nvPr/>
        </p:nvSpPr>
        <p:spPr>
          <a:xfrm>
            <a:off x="8453909" y="4834446"/>
            <a:ext cx="1867063" cy="735707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BA41238-D913-E6FA-80CF-8B115667A0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01663" y="5363763"/>
            <a:ext cx="155376" cy="2086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A50C99F-9F50-3827-DB60-34D45B9516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64215" y="5388893"/>
            <a:ext cx="155376" cy="20867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C6F837E-B58E-D05D-27DD-5FF3312634B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12768" y="5357057"/>
            <a:ext cx="169092" cy="22000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4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3E81BB-2262-2B2D-AF1A-3467C00A5601}"/>
              </a:ext>
            </a:extLst>
          </p:cNvPr>
          <p:cNvGrpSpPr/>
          <p:nvPr/>
        </p:nvGrpSpPr>
        <p:grpSpPr>
          <a:xfrm>
            <a:off x="4696232" y="2053424"/>
            <a:ext cx="846661" cy="1042742"/>
            <a:chOff x="1140978" y="272753"/>
            <a:chExt cx="791374" cy="936386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D3808D8-6012-C733-7F57-C5548A27AAEC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650189E-B7F5-F107-22F1-7F8692CF06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F498D21C-37B2-821B-D3C1-DF118FA6F8B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FA40FA1-352B-7F4C-D9F4-0B3D55A0406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73D3CCEF-E3B8-B1BF-EC28-E3C0147CD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E8D82A3-1091-9E28-A178-08C3E307A3C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68525F50-1A93-047B-528C-A11E3D7C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42EA165-D9E1-C90A-0464-97DDDC440E74}"/>
              </a:ext>
            </a:extLst>
          </p:cNvPr>
          <p:cNvGrpSpPr/>
          <p:nvPr/>
        </p:nvGrpSpPr>
        <p:grpSpPr>
          <a:xfrm>
            <a:off x="6439953" y="2053424"/>
            <a:ext cx="846661" cy="1042742"/>
            <a:chOff x="1140978" y="272753"/>
            <a:chExt cx="791374" cy="93638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4EEBDE6-5D17-9495-ECDA-1664E6F349A3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75EA3682-9A53-BC34-F032-B7ECB34A5D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D5DA7A8-1CD8-AD31-49C3-BAAE078E824B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9DFCD5B-BD39-5212-08BA-B24F79E4B0F2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BC63DAB-90B5-CBDD-CE13-0142B439A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714B208-9AA6-8671-1A5E-5004DE48839C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33F3DF70-A915-4CC5-478F-F32BFFAB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20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8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70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9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D9774C2-3C8F-1818-3DA8-117F2196D24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25379" y="1402514"/>
            <a:ext cx="135873" cy="15743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75906" y="2913842"/>
            <a:ext cx="666809" cy="24125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5C130-BFDC-7F3F-A4F7-32B19021D91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97869" y="2913842"/>
            <a:ext cx="666809" cy="24388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72917BE-D337-DD84-88BC-EF1D6A381E6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557332" y="2913842"/>
            <a:ext cx="666809" cy="243881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B4699C-A12D-9528-DEFB-00BEA498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2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7F3E9-A47B-33A4-546F-39EC853A3909}"/>
              </a:ext>
            </a:extLst>
          </p:cNvPr>
          <p:cNvGrpSpPr/>
          <p:nvPr/>
        </p:nvGrpSpPr>
        <p:grpSpPr>
          <a:xfrm>
            <a:off x="2087338" y="1303505"/>
            <a:ext cx="8346759" cy="4339774"/>
            <a:chOff x="1094165" y="1393058"/>
            <a:chExt cx="6867580" cy="35018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891D56-D88C-346F-E67A-161E59936B31}"/>
                </a:ext>
              </a:extLst>
            </p:cNvPr>
            <p:cNvCxnSpPr/>
            <p:nvPr/>
          </p:nvCxnSpPr>
          <p:spPr>
            <a:xfrm>
              <a:off x="1121373" y="3397753"/>
              <a:ext cx="136835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3959F0-6C2C-89AC-6CB7-20E102D7BD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3949" y="3341305"/>
              <a:ext cx="161187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95E8159-26DC-279D-E3AD-EAFE136559E7}"/>
                </a:ext>
              </a:extLst>
            </p:cNvPr>
            <p:cNvSpPr/>
            <p:nvPr/>
          </p:nvSpPr>
          <p:spPr>
            <a:xfrm>
              <a:off x="2479813" y="3454666"/>
              <a:ext cx="1143494" cy="65283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3B8F2-9755-B4ED-0D63-84D8A98573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28" y="3312774"/>
              <a:ext cx="161187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C8063A-071E-08D4-EFCF-73F12DC3C1D2}"/>
                </a:ext>
              </a:extLst>
            </p:cNvPr>
            <p:cNvSpPr/>
            <p:nvPr/>
          </p:nvSpPr>
          <p:spPr>
            <a:xfrm>
              <a:off x="4083306" y="3369078"/>
              <a:ext cx="1153394" cy="658699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9736D4-DA09-E594-E338-E3253FE42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37" y="3272928"/>
              <a:ext cx="2267108" cy="26864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14C284E-E2AB-7920-3661-A3060A10154F}"/>
                </a:ext>
              </a:extLst>
            </p:cNvPr>
            <p:cNvSpPr/>
            <p:nvPr/>
          </p:nvSpPr>
          <p:spPr>
            <a:xfrm>
              <a:off x="5694911" y="3325337"/>
              <a:ext cx="1372733" cy="66166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16DFA5-19D6-5836-A178-24A347F5CED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83" y="3397753"/>
              <a:ext cx="68790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B5155-20AF-3DAF-73CD-B6778979C40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39" y="3339341"/>
              <a:ext cx="687907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DC58B07-C1F8-69CD-DBA8-C36189A5F74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899" y="3313448"/>
              <a:ext cx="56344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/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blipFill>
                  <a:blip r:embed="rId3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/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blipFill>
                  <a:blip r:embed="rId4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8F2038-E41D-794E-E460-E6AF2C317A77}"/>
                </a:ext>
              </a:extLst>
            </p:cNvPr>
            <p:cNvSpPr/>
            <p:nvPr/>
          </p:nvSpPr>
          <p:spPr>
            <a:xfrm>
              <a:off x="1769541" y="1800978"/>
              <a:ext cx="3028527" cy="38917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711074A-D771-643A-5A2D-B841741F0E94}"/>
                </a:ext>
              </a:extLst>
            </p:cNvPr>
            <p:cNvSpPr/>
            <p:nvPr/>
          </p:nvSpPr>
          <p:spPr>
            <a:xfrm>
              <a:off x="1769542" y="1935613"/>
              <a:ext cx="1566984" cy="240532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3CE915-BE13-E17B-0F68-B99EE44A9980}"/>
                </a:ext>
              </a:extLst>
            </p:cNvPr>
            <p:cNvSpPr/>
            <p:nvPr/>
          </p:nvSpPr>
          <p:spPr>
            <a:xfrm>
              <a:off x="1789919" y="1640726"/>
              <a:ext cx="4593945" cy="558306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BB47E7-8653-EC90-9D82-FD87ACCAF931}"/>
                </a:ext>
              </a:extLst>
            </p:cNvPr>
            <p:cNvSpPr txBox="1"/>
            <p:nvPr/>
          </p:nvSpPr>
          <p:spPr>
            <a:xfrm>
              <a:off x="4030725" y="1393058"/>
              <a:ext cx="529493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Fix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/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blipFill>
                  <a:blip r:embed="rId5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/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blipFill>
                  <a:blip r:embed="rId6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EFF0213-3771-B80D-92C6-6C1370C3B9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60945" y="3260248"/>
              <a:ext cx="262458" cy="267919"/>
              <a:chOff x="3084961" y="5191330"/>
              <a:chExt cx="914400" cy="91440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FB5DF9C-AA03-ADC4-104A-941E5DF6C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966AADE-1006-230B-5F0D-18CC7404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E7BB0DA-3E7A-4E9C-0A67-0C43F68C3A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415" y="3218461"/>
              <a:ext cx="262458" cy="267919"/>
              <a:chOff x="3084961" y="5191330"/>
              <a:chExt cx="914400" cy="91440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D5056DB-4C3E-4954-F892-37870363A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B20C97F9-9BDE-FF09-F3F2-6F943D82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806D87-A96E-2812-AFDD-A04C46705E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7453" y="3154791"/>
              <a:ext cx="262458" cy="267919"/>
              <a:chOff x="3084961" y="5191330"/>
              <a:chExt cx="914400" cy="914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D7175A-2985-720E-4791-02721F5F69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EE51069-1A75-E831-CC22-F6687BF99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FBE1361-B81D-3C9B-201D-9D068285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7888" y="3446002"/>
              <a:ext cx="440585" cy="16433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FD2C1F-05BA-B4E6-0145-660DF9308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9888" y="3792300"/>
              <a:ext cx="160983" cy="16433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9082C22-E34E-D76C-7F17-F0335B00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7427" y="3755034"/>
              <a:ext cx="160983" cy="16433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F99C5D2-FD42-27DE-9F4E-D7760970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4655" y="3402081"/>
              <a:ext cx="440585" cy="164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51FF3A-96FF-E12F-322B-2E83B0DC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8587" y="3324844"/>
              <a:ext cx="449057" cy="1643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9E1490E-F4A2-3AE2-836E-832E9CDA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3368" y="3746658"/>
              <a:ext cx="160983" cy="16433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CCB1BD9-BFC5-C5E4-989B-8BBFF636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07112" y="4218430"/>
              <a:ext cx="406994" cy="44521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C8F2DE79-C5BB-503E-1D2E-3751C25E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39662" y="4218430"/>
              <a:ext cx="398142" cy="43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EFB173F-33B1-4033-1D8E-BFE90350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94611" y="4666404"/>
              <a:ext cx="120470" cy="168389"/>
            </a:xfrm>
            <a:prstGeom prst="rect">
              <a:avLst/>
            </a:prstGeom>
          </p:spPr>
        </p:pic>
        <p:sp>
          <p:nvSpPr>
            <p:cNvPr id="62" name="Double Brace 61">
              <a:extLst>
                <a:ext uri="{FF2B5EF4-FFF2-40B4-BE49-F238E27FC236}">
                  <a16:creationId xmlns:a16="http://schemas.microsoft.com/office/drawing/2014/main" id="{B27E54F3-6207-EE20-BC0B-146933DBD16C}"/>
                </a:ext>
              </a:extLst>
            </p:cNvPr>
            <p:cNvSpPr/>
            <p:nvPr/>
          </p:nvSpPr>
          <p:spPr>
            <a:xfrm>
              <a:off x="4883711" y="4240385"/>
              <a:ext cx="1055705" cy="59074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342EEC-505E-37CF-9D1D-27925B8A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3453" y="4716160"/>
              <a:ext cx="126971" cy="17879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B39BCDB-B596-48F3-8034-5EBAF5D1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23152" y="4245343"/>
              <a:ext cx="407573" cy="449156"/>
            </a:xfrm>
            <a:prstGeom prst="rect">
              <a:avLst/>
            </a:prstGeom>
          </p:spPr>
        </p:pic>
        <p:sp>
          <p:nvSpPr>
            <p:cNvPr id="65" name="Double Brace 64">
              <a:extLst>
                <a:ext uri="{FF2B5EF4-FFF2-40B4-BE49-F238E27FC236}">
                  <a16:creationId xmlns:a16="http://schemas.microsoft.com/office/drawing/2014/main" id="{0EEBA756-DB91-FE3B-869B-F3652C6E6989}"/>
                </a:ext>
              </a:extLst>
            </p:cNvPr>
            <p:cNvSpPr/>
            <p:nvPr/>
          </p:nvSpPr>
          <p:spPr>
            <a:xfrm>
              <a:off x="3499148" y="4261562"/>
              <a:ext cx="663728" cy="595973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98E23B-E1D5-DCDA-CF34-51B5519F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1758" y="4674878"/>
              <a:ext cx="139126" cy="17809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27DDB8-4173-2CD6-2013-6119F1AF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59855" y="4225573"/>
              <a:ext cx="423086" cy="447416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5C90174-5869-903E-079A-E6712581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13923" y="4225570"/>
              <a:ext cx="413884" cy="437685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AC7EDD5-5EB2-88A8-87A8-462FBB47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58789" y="4225570"/>
              <a:ext cx="413884" cy="437685"/>
            </a:xfrm>
            <a:prstGeom prst="rect">
              <a:avLst/>
            </a:prstGeom>
          </p:spPr>
        </p:pic>
        <p:sp>
          <p:nvSpPr>
            <p:cNvPr id="70" name="Double Brace 69">
              <a:extLst>
                <a:ext uri="{FF2B5EF4-FFF2-40B4-BE49-F238E27FC236}">
                  <a16:creationId xmlns:a16="http://schemas.microsoft.com/office/drawing/2014/main" id="{5C7FC9D2-E3D7-74A4-E48E-D999E4B8D245}"/>
                </a:ext>
              </a:extLst>
            </p:cNvPr>
            <p:cNvSpPr/>
            <p:nvPr/>
          </p:nvSpPr>
          <p:spPr>
            <a:xfrm>
              <a:off x="6332478" y="4242280"/>
              <a:ext cx="1536190" cy="59366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BA41238-D913-E6FA-80CF-8B115667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137593" y="4669402"/>
              <a:ext cx="127841" cy="16838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A50C99F-9F50-3827-DB60-34D45B95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87793" y="4689680"/>
              <a:ext cx="127841" cy="16838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C6F837E-B58E-D05D-27DD-5FF33126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039133" y="4663991"/>
              <a:ext cx="139126" cy="177525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7C000A4-A29D-361A-58D0-4E8EB78D6878}"/>
                </a:ext>
              </a:extLst>
            </p:cNvPr>
            <p:cNvGrpSpPr/>
            <p:nvPr/>
          </p:nvGrpSpPr>
          <p:grpSpPr>
            <a:xfrm>
              <a:off x="1407329" y="1998190"/>
              <a:ext cx="696619" cy="841420"/>
              <a:chOff x="1140978" y="272753"/>
              <a:chExt cx="791374" cy="93638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CC653AC-DB78-B98A-04BC-146CCF63A28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7" name="Graphic 116">
                  <a:extLst>
                    <a:ext uri="{FF2B5EF4-FFF2-40B4-BE49-F238E27FC236}">
                      <a16:creationId xmlns:a16="http://schemas.microsoft.com/office/drawing/2014/main" id="{26284641-72E0-17E1-501E-819414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84C26CF3-4205-6787-02D6-F1AB7DD705E2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534635-5BE1-1E35-CE5F-C8BBD5F926D8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AD1AC6AD-0D28-7975-68A6-8EA6EFD32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9E3006A-25A2-854B-E0E1-DC6DA7C1794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7F7890CA-D3AC-9918-A793-64EAE0AD9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3E81BB-2262-2B2D-AF1A-3467C00A5601}"/>
                </a:ext>
              </a:extLst>
            </p:cNvPr>
            <p:cNvGrpSpPr/>
            <p:nvPr/>
          </p:nvGrpSpPr>
          <p:grpSpPr>
            <a:xfrm>
              <a:off x="3240721" y="1998190"/>
              <a:ext cx="696619" cy="841420"/>
              <a:chOff x="1140978" y="272753"/>
              <a:chExt cx="791374" cy="93638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2D3808D8-6012-C733-7F57-C5548A27AAEC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A650189E-B7F5-F107-22F1-7F8692CF0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498D21C-37B2-821B-D3C1-DF118FA6F8B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A40FA1-352B-7F4C-D9F4-0B3D55A04060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73D3CCEF-E3B8-B1BF-EC28-E3C0147CD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E8D82A3-1091-9E28-A178-08C3E307A3C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8525F50-1A93-047B-528C-A11E3D7C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2EA165-D9E1-C90A-0464-97DDDC440E74}"/>
                </a:ext>
              </a:extLst>
            </p:cNvPr>
            <p:cNvGrpSpPr/>
            <p:nvPr/>
          </p:nvGrpSpPr>
          <p:grpSpPr>
            <a:xfrm>
              <a:off x="4675427" y="1998190"/>
              <a:ext cx="696619" cy="841420"/>
              <a:chOff x="1140978" y="272753"/>
              <a:chExt cx="791374" cy="93638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4EEBDE6-5D17-9495-ECDA-1664E6F349A3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75EA3682-9A53-BC34-F032-B7ECB34A5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D5DA7A8-1CD8-AD31-49C3-BAAE078E824B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9DFCD5B-BD39-5212-08BA-B24F79E4B0F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1BC63DAB-90B5-CBDD-CE13-0142B439A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714B208-9AA6-8671-1A5E-5004DE48839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33F3DF70-A915-4CC5-478F-F32BFFAB2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ACA2DE3-9577-BC07-978F-49DB29D79E33}"/>
                </a:ext>
              </a:extLst>
            </p:cNvPr>
            <p:cNvGrpSpPr/>
            <p:nvPr/>
          </p:nvGrpSpPr>
          <p:grpSpPr>
            <a:xfrm>
              <a:off x="6387976" y="1998190"/>
              <a:ext cx="696619" cy="841420"/>
              <a:chOff x="1140978" y="272753"/>
              <a:chExt cx="791374" cy="93638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0E777A0-C062-3344-9FFD-573748D8A7F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0DF63735-147B-63E2-0DF5-5010CAC42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736FA516-F3D4-2F18-5C83-31605DFBC5E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205D37F-F265-2105-3B67-6969B60086C7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8BB969E9-1C97-11A8-1404-79C7D7B4F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4FBCC6D-D5E8-F653-BD8B-6B4FA5BA761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1AAA4CC-90DC-FB5F-FACD-A22C27D1A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C198D0-22D5-9879-17D3-31A05A626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095479"/>
              <a:ext cx="62394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A0C99F1-B1B1-AD26-DEB9-D75CFE39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422171"/>
              <a:ext cx="623943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41C4E5-D046-72FD-EBB1-85B4891F776D}"/>
                </a:ext>
              </a:extLst>
            </p:cNvPr>
            <p:cNvSpPr txBox="1"/>
            <p:nvPr/>
          </p:nvSpPr>
          <p:spPr>
            <a:xfrm>
              <a:off x="1741368" y="3938331"/>
              <a:ext cx="1491968" cy="29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Blackbox Model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F92E977-521C-C2B5-5F30-861764449CAA}"/>
                </a:ext>
              </a:extLst>
            </p:cNvPr>
            <p:cNvSpPr txBox="1"/>
            <p:nvPr/>
          </p:nvSpPr>
          <p:spPr>
            <a:xfrm>
              <a:off x="1741367" y="4268283"/>
              <a:ext cx="167463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Symbolic Model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1892E5-9604-66CD-C690-3418321BA3E0}"/>
                </a:ext>
              </a:extLst>
            </p:cNvPr>
            <p:cNvSpPr txBox="1"/>
            <p:nvPr/>
          </p:nvSpPr>
          <p:spPr>
            <a:xfrm>
              <a:off x="1741367" y="4589384"/>
              <a:ext cx="132398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Selector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9774C2-3C8F-1818-3DA8-117F2196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416601" y="1472951"/>
              <a:ext cx="111794" cy="12703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7BA0880-1A5C-0C4E-0C2F-8E1059E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496151" y="2692487"/>
              <a:ext cx="548640" cy="1946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585C130-BFDC-7F3F-A4F7-32B19021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324347" y="2692487"/>
              <a:ext cx="548640" cy="19679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72917BE-D337-DD84-88BC-EF1D6A38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772005" y="2692487"/>
              <a:ext cx="548640" cy="19679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AFB39A5-8ADC-C650-D5D8-BDFA1093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478212" y="2692487"/>
              <a:ext cx="548640" cy="194679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28639A-D80F-E098-A077-6DCD80E1D3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931" y="4598404"/>
              <a:ext cx="262458" cy="267919"/>
              <a:chOff x="2990823" y="5116779"/>
              <a:chExt cx="914400" cy="914399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1B25095-6DBA-5F39-E82C-003DB5D60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0823" y="5116779"/>
                <a:ext cx="914400" cy="9143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A6413492-D39D-D11C-3D78-46BC65AC8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9866" y="5210391"/>
                <a:ext cx="676312" cy="676313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49EFC0-FC96-C709-86A2-A856950E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5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3C7F3E9-A47B-33A4-546F-39EC853A3909}"/>
              </a:ext>
            </a:extLst>
          </p:cNvPr>
          <p:cNvGrpSpPr/>
          <p:nvPr/>
        </p:nvGrpSpPr>
        <p:grpSpPr>
          <a:xfrm>
            <a:off x="2087338" y="1303505"/>
            <a:ext cx="8436565" cy="4339774"/>
            <a:chOff x="1094165" y="1393058"/>
            <a:chExt cx="6941471" cy="35018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891D56-D88C-346F-E67A-161E59936B31}"/>
                </a:ext>
              </a:extLst>
            </p:cNvPr>
            <p:cNvCxnSpPr/>
            <p:nvPr/>
          </p:nvCxnSpPr>
          <p:spPr>
            <a:xfrm>
              <a:off x="1121373" y="3397753"/>
              <a:ext cx="136835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A3959F0-6C2C-89AC-6CB7-20E102D7BD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3949" y="3341305"/>
              <a:ext cx="161187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95E8159-26DC-279D-E3AD-EAFE136559E7}"/>
                </a:ext>
              </a:extLst>
            </p:cNvPr>
            <p:cNvSpPr/>
            <p:nvPr/>
          </p:nvSpPr>
          <p:spPr>
            <a:xfrm>
              <a:off x="2479813" y="3454666"/>
              <a:ext cx="1143494" cy="65283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23B8F2-9755-B4ED-0D63-84D8A98573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28" y="3312774"/>
              <a:ext cx="161187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C8063A-071E-08D4-EFCF-73F12DC3C1D2}"/>
                </a:ext>
              </a:extLst>
            </p:cNvPr>
            <p:cNvSpPr/>
            <p:nvPr/>
          </p:nvSpPr>
          <p:spPr>
            <a:xfrm>
              <a:off x="4083306" y="3369078"/>
              <a:ext cx="1153394" cy="658699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9736D4-DA09-E594-E338-E3253FE42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37" y="3272928"/>
              <a:ext cx="2267108" cy="26864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14C284E-E2AB-7920-3661-A3060A10154F}"/>
                </a:ext>
              </a:extLst>
            </p:cNvPr>
            <p:cNvSpPr/>
            <p:nvPr/>
          </p:nvSpPr>
          <p:spPr>
            <a:xfrm>
              <a:off x="5694911" y="3325337"/>
              <a:ext cx="1372733" cy="66166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16DFA5-19D6-5836-A178-24A347F5CED5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83" y="3397753"/>
              <a:ext cx="68790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B5155-20AF-3DAF-73CD-B6778979C40E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39" y="3339341"/>
              <a:ext cx="687907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DC58B07-C1F8-69CD-DBA8-C36189A5F748}"/>
                </a:ext>
              </a:extLst>
            </p:cNvPr>
            <p:cNvCxnSpPr>
              <a:cxnSpLocks/>
            </p:cNvCxnSpPr>
            <p:nvPr/>
          </p:nvCxnSpPr>
          <p:spPr>
            <a:xfrm>
              <a:off x="4611899" y="3313448"/>
              <a:ext cx="56344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/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27B98BA-DAE9-BE6D-AF6E-1D5FEE45A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65" y="2892640"/>
                  <a:ext cx="1253243" cy="303044"/>
                </a:xfrm>
                <a:prstGeom prst="rect">
                  <a:avLst/>
                </a:prstGeom>
                <a:blipFill>
                  <a:blip r:embed="rId3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/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2FA1869-A4BC-DEBB-6FAF-9C7793254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499" y="2892640"/>
                  <a:ext cx="1253243" cy="303044"/>
                </a:xfrm>
                <a:prstGeom prst="rect">
                  <a:avLst/>
                </a:prstGeom>
                <a:blipFill>
                  <a:blip r:embed="rId4"/>
                  <a:stretch>
                    <a:fillRect l="-3306" t="-10000" r="-247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506C65-538A-80C9-03A2-FE6472D6A199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50" y="4095479"/>
              <a:ext cx="3704758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D47B7C7-971C-BB7A-84ED-C05C546EC0EA}"/>
                </a:ext>
              </a:extLst>
            </p:cNvPr>
            <p:cNvCxnSpPr>
              <a:cxnSpLocks/>
            </p:cNvCxnSpPr>
            <p:nvPr/>
          </p:nvCxnSpPr>
          <p:spPr>
            <a:xfrm>
              <a:off x="5114346" y="4021352"/>
              <a:ext cx="1973562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2D127E-E526-943B-FFF1-20106EBB99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0320" y="4107504"/>
              <a:ext cx="357324" cy="1704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9E3445-96CD-B6A2-09A5-68573FE05547}"/>
                </a:ext>
              </a:extLst>
            </p:cNvPr>
            <p:cNvCxnSpPr>
              <a:cxnSpLocks/>
            </p:cNvCxnSpPr>
            <p:nvPr/>
          </p:nvCxnSpPr>
          <p:spPr>
            <a:xfrm>
              <a:off x="7011249" y="4066411"/>
              <a:ext cx="1024387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98F2038-E41D-794E-E460-E6AF2C317A77}"/>
                </a:ext>
              </a:extLst>
            </p:cNvPr>
            <p:cNvSpPr/>
            <p:nvPr/>
          </p:nvSpPr>
          <p:spPr>
            <a:xfrm>
              <a:off x="1769541" y="1800978"/>
              <a:ext cx="3028527" cy="38917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711074A-D771-643A-5A2D-B841741F0E94}"/>
                </a:ext>
              </a:extLst>
            </p:cNvPr>
            <p:cNvSpPr/>
            <p:nvPr/>
          </p:nvSpPr>
          <p:spPr>
            <a:xfrm>
              <a:off x="1769542" y="1935613"/>
              <a:ext cx="1566984" cy="240532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B3CE915-BE13-E17B-0F68-B99EE44A9980}"/>
                </a:ext>
              </a:extLst>
            </p:cNvPr>
            <p:cNvSpPr/>
            <p:nvPr/>
          </p:nvSpPr>
          <p:spPr>
            <a:xfrm>
              <a:off x="1789919" y="1640726"/>
              <a:ext cx="4593945" cy="558306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BB47E7-8653-EC90-9D82-FD87ACCAF931}"/>
                </a:ext>
              </a:extLst>
            </p:cNvPr>
            <p:cNvSpPr txBox="1"/>
            <p:nvPr/>
          </p:nvSpPr>
          <p:spPr>
            <a:xfrm>
              <a:off x="4030725" y="1393058"/>
              <a:ext cx="529493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Fix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/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DDAC47A-7F75-32A3-0DC5-0D1C78ECC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3456" y="2892640"/>
                  <a:ext cx="1253243" cy="303044"/>
                </a:xfrm>
                <a:prstGeom prst="rect">
                  <a:avLst/>
                </a:prstGeom>
                <a:blipFill>
                  <a:blip r:embed="rId5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/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1E4899"/>
                              </a:solidFill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1E4899"/>
                      </a:solidFill>
                      <a:latin typeface="Helvetica" pitchFamily="2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CB1B8E2-426D-59E3-497F-036962C8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993" y="2892640"/>
                  <a:ext cx="1253243" cy="303044"/>
                </a:xfrm>
                <a:prstGeom prst="rect">
                  <a:avLst/>
                </a:prstGeom>
                <a:blipFill>
                  <a:blip r:embed="rId6"/>
                  <a:stretch>
                    <a:fillRect l="-3306" t="-10000" r="-1653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EFF0213-3771-B80D-92C6-6C1370C3B9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60945" y="3260248"/>
              <a:ext cx="262458" cy="267919"/>
              <a:chOff x="3084961" y="5191330"/>
              <a:chExt cx="914400" cy="91440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FB5DF9C-AA03-ADC4-104A-941E5DF6C0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9966AADE-1006-230B-5F0D-18CC74041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E7BB0DA-3E7A-4E9C-0A67-0C43F68C3A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415" y="3218461"/>
              <a:ext cx="262458" cy="267919"/>
              <a:chOff x="3084961" y="5191330"/>
              <a:chExt cx="914400" cy="91440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D5056DB-4C3E-4954-F892-37870363A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B20C97F9-9BDE-FF09-F3F2-6F943D82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C806D87-A96E-2812-AFDD-A04C46705E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7453" y="3154791"/>
              <a:ext cx="262458" cy="267919"/>
              <a:chOff x="3084961" y="5191330"/>
              <a:chExt cx="914400" cy="914400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D7175A-2985-720E-4791-02721F5F69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EE51069-1A75-E831-CC22-F6687BF99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FBE1361-B81D-3C9B-201D-9D068285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67888" y="3446002"/>
              <a:ext cx="440585" cy="164333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FD2C1F-05BA-B4E6-0145-660DF9308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9888" y="3792300"/>
              <a:ext cx="160983" cy="16433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9082C22-E34E-D76C-7F17-F0335B00A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7427" y="3755034"/>
              <a:ext cx="160983" cy="164333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F99C5D2-FD42-27DE-9F4E-D77609700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04655" y="3402081"/>
              <a:ext cx="440585" cy="16433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351FF3A-96FF-E12F-322B-2E83B0DC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8587" y="3324844"/>
              <a:ext cx="449057" cy="16433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9E1490E-F4A2-3AE2-836E-832E9CDA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03368" y="3746658"/>
              <a:ext cx="160983" cy="164333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CCB1BD9-BFC5-C5E4-989B-8BBFF636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07112" y="4218430"/>
              <a:ext cx="406994" cy="445215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C8F2DE79-C5BB-503E-1D2E-3751C25E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39662" y="4218430"/>
              <a:ext cx="398142" cy="43553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EFB173F-33B1-4033-1D8E-BFE903504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94611" y="4666404"/>
              <a:ext cx="120470" cy="168389"/>
            </a:xfrm>
            <a:prstGeom prst="rect">
              <a:avLst/>
            </a:prstGeom>
          </p:spPr>
        </p:pic>
        <p:sp>
          <p:nvSpPr>
            <p:cNvPr id="62" name="Double Brace 61">
              <a:extLst>
                <a:ext uri="{FF2B5EF4-FFF2-40B4-BE49-F238E27FC236}">
                  <a16:creationId xmlns:a16="http://schemas.microsoft.com/office/drawing/2014/main" id="{B27E54F3-6207-EE20-BC0B-146933DBD16C}"/>
                </a:ext>
              </a:extLst>
            </p:cNvPr>
            <p:cNvSpPr/>
            <p:nvPr/>
          </p:nvSpPr>
          <p:spPr>
            <a:xfrm>
              <a:off x="4883711" y="4240385"/>
              <a:ext cx="1055705" cy="59074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4342EEC-505E-37CF-9D1D-27925B8AF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3453" y="4716160"/>
              <a:ext cx="126971" cy="17879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B39BCDB-B596-48F3-8034-5EBAF5D1E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23152" y="4245343"/>
              <a:ext cx="407573" cy="449156"/>
            </a:xfrm>
            <a:prstGeom prst="rect">
              <a:avLst/>
            </a:prstGeom>
          </p:spPr>
        </p:pic>
        <p:sp>
          <p:nvSpPr>
            <p:cNvPr id="65" name="Double Brace 64">
              <a:extLst>
                <a:ext uri="{FF2B5EF4-FFF2-40B4-BE49-F238E27FC236}">
                  <a16:creationId xmlns:a16="http://schemas.microsoft.com/office/drawing/2014/main" id="{0EEBA756-DB91-FE3B-869B-F3652C6E6989}"/>
                </a:ext>
              </a:extLst>
            </p:cNvPr>
            <p:cNvSpPr/>
            <p:nvPr/>
          </p:nvSpPr>
          <p:spPr>
            <a:xfrm>
              <a:off x="3499148" y="4261562"/>
              <a:ext cx="663728" cy="595973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998E23B-E1D5-DCDA-CF34-51B5519F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1758" y="4674878"/>
              <a:ext cx="139126" cy="17809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27DDB8-4173-2CD6-2013-6119F1AF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59855" y="4225573"/>
              <a:ext cx="423086" cy="447416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5C90174-5869-903E-079A-E67125817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13923" y="4225570"/>
              <a:ext cx="413884" cy="437685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AC7EDD5-5EB2-88A8-87A8-462FBB47E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358789" y="4225570"/>
              <a:ext cx="413884" cy="437685"/>
            </a:xfrm>
            <a:prstGeom prst="rect">
              <a:avLst/>
            </a:prstGeom>
          </p:spPr>
        </p:pic>
        <p:sp>
          <p:nvSpPr>
            <p:cNvPr id="70" name="Double Brace 69">
              <a:extLst>
                <a:ext uri="{FF2B5EF4-FFF2-40B4-BE49-F238E27FC236}">
                  <a16:creationId xmlns:a16="http://schemas.microsoft.com/office/drawing/2014/main" id="{5C7FC9D2-E3D7-74A4-E48E-D999E4B8D245}"/>
                </a:ext>
              </a:extLst>
            </p:cNvPr>
            <p:cNvSpPr/>
            <p:nvPr/>
          </p:nvSpPr>
          <p:spPr>
            <a:xfrm>
              <a:off x="6332478" y="4242280"/>
              <a:ext cx="1536190" cy="59366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BA41238-D913-E6FA-80CF-8B115667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137593" y="4669402"/>
              <a:ext cx="127841" cy="16838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A50C99F-9F50-3827-DB60-34D45B95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87793" y="4689680"/>
              <a:ext cx="127841" cy="16838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C6F837E-B58E-D05D-27DD-5FF33126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039133" y="4663991"/>
              <a:ext cx="139126" cy="177525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7C000A4-A29D-361A-58D0-4E8EB78D6878}"/>
                </a:ext>
              </a:extLst>
            </p:cNvPr>
            <p:cNvGrpSpPr/>
            <p:nvPr/>
          </p:nvGrpSpPr>
          <p:grpSpPr>
            <a:xfrm>
              <a:off x="1407329" y="1998190"/>
              <a:ext cx="696619" cy="841420"/>
              <a:chOff x="1140978" y="272753"/>
              <a:chExt cx="791374" cy="936386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CC653AC-DB78-B98A-04BC-146CCF63A28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7" name="Graphic 116">
                  <a:extLst>
                    <a:ext uri="{FF2B5EF4-FFF2-40B4-BE49-F238E27FC236}">
                      <a16:creationId xmlns:a16="http://schemas.microsoft.com/office/drawing/2014/main" id="{26284641-72E0-17E1-501E-8194142AD6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84C26CF3-4205-6787-02D6-F1AB7DD705E2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534635-5BE1-1E35-CE5F-C8BBD5F926D8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AD1AC6AD-0D28-7975-68A6-8EA6EFD32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69E3006A-25A2-854B-E0E1-DC6DA7C1794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7F7890CA-D3AC-9918-A793-64EAE0AD9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3E81BB-2262-2B2D-AF1A-3467C00A5601}"/>
                </a:ext>
              </a:extLst>
            </p:cNvPr>
            <p:cNvGrpSpPr/>
            <p:nvPr/>
          </p:nvGrpSpPr>
          <p:grpSpPr>
            <a:xfrm>
              <a:off x="3240721" y="1998190"/>
              <a:ext cx="696619" cy="841420"/>
              <a:chOff x="1140978" y="272753"/>
              <a:chExt cx="791374" cy="936386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2D3808D8-6012-C733-7F57-C5548A27AAEC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10" name="Graphic 109">
                  <a:extLst>
                    <a:ext uri="{FF2B5EF4-FFF2-40B4-BE49-F238E27FC236}">
                      <a16:creationId xmlns:a16="http://schemas.microsoft.com/office/drawing/2014/main" id="{A650189E-B7F5-F107-22F1-7F8692CF06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498D21C-37B2-821B-D3C1-DF118FA6F8B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A40FA1-352B-7F4C-D9F4-0B3D55A04060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8" name="Graphic 107">
                  <a:extLst>
                    <a:ext uri="{FF2B5EF4-FFF2-40B4-BE49-F238E27FC236}">
                      <a16:creationId xmlns:a16="http://schemas.microsoft.com/office/drawing/2014/main" id="{73D3CCEF-E3B8-B1BF-EC28-E3C0147CD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E8D82A3-1091-9E28-A178-08C3E307A3C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68525F50-1A93-047B-528C-A11E3D7C9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42EA165-D9E1-C90A-0464-97DDDC440E74}"/>
                </a:ext>
              </a:extLst>
            </p:cNvPr>
            <p:cNvGrpSpPr/>
            <p:nvPr/>
          </p:nvGrpSpPr>
          <p:grpSpPr>
            <a:xfrm>
              <a:off x="4675427" y="1998190"/>
              <a:ext cx="696619" cy="841420"/>
              <a:chOff x="1140978" y="272753"/>
              <a:chExt cx="791374" cy="936386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4EEBDE6-5D17-9495-ECDA-1664E6F349A3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75EA3682-9A53-BC34-F032-B7ECB34A5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D5DA7A8-1CD8-AD31-49C3-BAAE078E824B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9DFCD5B-BD39-5212-08BA-B24F79E4B0F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101" name="Graphic 100">
                  <a:extLst>
                    <a:ext uri="{FF2B5EF4-FFF2-40B4-BE49-F238E27FC236}">
                      <a16:creationId xmlns:a16="http://schemas.microsoft.com/office/drawing/2014/main" id="{1BC63DAB-90B5-CBDD-CE13-0142B439A5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714B208-9AA6-8671-1A5E-5004DE48839C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33F3DF70-A915-4CC5-478F-F32BFFAB2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ACA2DE3-9577-BC07-978F-49DB29D79E33}"/>
                </a:ext>
              </a:extLst>
            </p:cNvPr>
            <p:cNvGrpSpPr/>
            <p:nvPr/>
          </p:nvGrpSpPr>
          <p:grpSpPr>
            <a:xfrm>
              <a:off x="6387976" y="1998190"/>
              <a:ext cx="696619" cy="841420"/>
              <a:chOff x="1140978" y="272753"/>
              <a:chExt cx="791374" cy="936386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0E777A0-C062-3344-9FFD-573748D8A7F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96" name="Graphic 95">
                  <a:extLst>
                    <a:ext uri="{FF2B5EF4-FFF2-40B4-BE49-F238E27FC236}">
                      <a16:creationId xmlns:a16="http://schemas.microsoft.com/office/drawing/2014/main" id="{0DF63735-147B-63E2-0DF5-5010CAC420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736FA516-F3D4-2F18-5C83-31605DFBC5E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205D37F-F265-2105-3B67-6969B60086C7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94" name="Graphic 93">
                  <a:extLst>
                    <a:ext uri="{FF2B5EF4-FFF2-40B4-BE49-F238E27FC236}">
                      <a16:creationId xmlns:a16="http://schemas.microsoft.com/office/drawing/2014/main" id="{8BB969E9-1C97-11A8-1404-79C7D7B4F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94FBCC6D-D5E8-F653-BD8B-6B4FA5BA761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3" name="Graphic 92">
                <a:extLst>
                  <a:ext uri="{FF2B5EF4-FFF2-40B4-BE49-F238E27FC236}">
                    <a16:creationId xmlns:a16="http://schemas.microsoft.com/office/drawing/2014/main" id="{D1AAA4CC-90DC-FB5F-FACD-A22C27D1A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0C198D0-22D5-9879-17D3-31A05A626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095479"/>
              <a:ext cx="62394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A0C99F1-B1B1-AD26-DEB9-D75CFE39FFC2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422171"/>
              <a:ext cx="623943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41C4E5-D046-72FD-EBB1-85B4891F776D}"/>
                </a:ext>
              </a:extLst>
            </p:cNvPr>
            <p:cNvSpPr txBox="1"/>
            <p:nvPr/>
          </p:nvSpPr>
          <p:spPr>
            <a:xfrm>
              <a:off x="1741368" y="3938331"/>
              <a:ext cx="1491968" cy="298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Blackbox Model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F92E977-521C-C2B5-5F30-861764449CAA}"/>
                </a:ext>
              </a:extLst>
            </p:cNvPr>
            <p:cNvSpPr txBox="1"/>
            <p:nvPr/>
          </p:nvSpPr>
          <p:spPr>
            <a:xfrm>
              <a:off x="1741367" y="4268283"/>
              <a:ext cx="167463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Symbolic Model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21892E5-9604-66CD-C690-3418321BA3E0}"/>
                </a:ext>
              </a:extLst>
            </p:cNvPr>
            <p:cNvSpPr txBox="1"/>
            <p:nvPr/>
          </p:nvSpPr>
          <p:spPr>
            <a:xfrm>
              <a:off x="1741367" y="4589384"/>
              <a:ext cx="1323980" cy="298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Selector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D9774C2-3C8F-1818-3DA8-117F2196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416601" y="1472951"/>
              <a:ext cx="111794" cy="12703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77BA0880-1A5C-0C4E-0C2F-8E1059ED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496151" y="2692487"/>
              <a:ext cx="548640" cy="194679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585C130-BFDC-7F3F-A4F7-32B19021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324347" y="2692487"/>
              <a:ext cx="548640" cy="19679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72917BE-D337-DD84-88BC-EF1D6A38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772005" y="2692487"/>
              <a:ext cx="548640" cy="19679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AFB39A5-8ADC-C650-D5D8-BDFA1093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478212" y="2692487"/>
              <a:ext cx="548640" cy="194679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28639A-D80F-E098-A077-6DCD80E1D3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58931" y="4598404"/>
              <a:ext cx="262458" cy="267919"/>
              <a:chOff x="2990823" y="5116779"/>
              <a:chExt cx="914400" cy="914399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1B25095-6DBA-5F39-E82C-003DB5D60B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90823" y="5116779"/>
                <a:ext cx="914400" cy="9143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A6413492-D39D-D11C-3D78-46BC65AC8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09866" y="5210391"/>
                <a:ext cx="676312" cy="676313"/>
              </a:xfrm>
              <a:prstGeom prst="rect">
                <a:avLst/>
              </a:prstGeom>
            </p:spPr>
          </p:pic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65DDE7C7-E7CD-1334-8E20-12226512E5D1}"/>
              </a:ext>
            </a:extLst>
          </p:cNvPr>
          <p:cNvSpPr txBox="1"/>
          <p:nvPr/>
        </p:nvSpPr>
        <p:spPr>
          <a:xfrm>
            <a:off x="389106" y="5943600"/>
            <a:ext cx="9632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interpretable models (g) is called Mixture of interpretable experts (MoIE).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 is E-LENs (</a:t>
            </a:r>
            <a:r>
              <a:rPr lang="en-US" dirty="0" err="1"/>
              <a:t>Barberio</a:t>
            </a:r>
            <a:r>
              <a:rPr lang="en-US" dirty="0"/>
              <a:t> et al. AAAI 2022) to produce sample specific FOLs.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F6F0C-94E2-9500-5A29-01F9EE80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7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4398707" y="289488"/>
            <a:ext cx="3608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F03D7-6B33-7265-2DC8-2C5EA6355320}"/>
              </a:ext>
            </a:extLst>
          </p:cNvPr>
          <p:cNvSpPr txBox="1"/>
          <p:nvPr/>
        </p:nvSpPr>
        <p:spPr>
          <a:xfrm>
            <a:off x="2877457" y="1492595"/>
            <a:ext cx="6651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Fine grained classification 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71703-AB0F-E36E-CDCB-745C16099379}"/>
              </a:ext>
            </a:extLst>
          </p:cNvPr>
          <p:cNvSpPr txBox="1"/>
          <p:nvPr/>
        </p:nvSpPr>
        <p:spPr>
          <a:xfrm>
            <a:off x="3731866" y="3593812"/>
            <a:ext cx="4942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Medical Imaging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D8A1C-6E6B-B6EE-3AAB-32D9C93D206A}"/>
              </a:ext>
            </a:extLst>
          </p:cNvPr>
          <p:cNvSpPr txBox="1"/>
          <p:nvPr/>
        </p:nvSpPr>
        <p:spPr>
          <a:xfrm>
            <a:off x="5036702" y="2144483"/>
            <a:ext cx="2332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CUB-200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AWA2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5A74B-5915-12A3-3EDB-8AAAC2F6EDB2}"/>
              </a:ext>
            </a:extLst>
          </p:cNvPr>
          <p:cNvSpPr txBox="1"/>
          <p:nvPr/>
        </p:nvSpPr>
        <p:spPr>
          <a:xfrm>
            <a:off x="4438942" y="4184008"/>
            <a:ext cx="7136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HAM10000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SIIM-ISIC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MIMIC-CXR (Effusion)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DBB17-AD54-F515-B912-3BC66F5A81C1}"/>
              </a:ext>
            </a:extLst>
          </p:cNvPr>
          <p:cNvSpPr txBox="1"/>
          <p:nvPr/>
        </p:nvSpPr>
        <p:spPr>
          <a:xfrm>
            <a:off x="0" y="6457890"/>
            <a:ext cx="9743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48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batmanlab</a:t>
            </a:r>
            <a:r>
              <a:rPr lang="en-US" sz="2000" dirty="0"/>
              <a:t>/ICML-2023-Route-interpret-repeat#downloading-data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9DB911-2263-4DBC-06E3-3528E7D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4775412" y="289488"/>
            <a:ext cx="2855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Baselines</a:t>
            </a:r>
          </a:p>
        </p:txBody>
      </p:sp>
      <p:pic>
        <p:nvPicPr>
          <p:cNvPr id="2" name="Picture 1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D6E03BE-0D82-9732-248B-E5FAB32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1" y="1945597"/>
            <a:ext cx="1788178" cy="1788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E167A-4234-FDE1-47D7-D4DCE3681011}"/>
              </a:ext>
            </a:extLst>
          </p:cNvPr>
          <p:cNvSpPr txBox="1"/>
          <p:nvPr/>
        </p:nvSpPr>
        <p:spPr>
          <a:xfrm>
            <a:off x="9148679" y="254521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Indigo Bunting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6BBF67D3-EA46-4103-F1F1-FA9BD490FBBB}"/>
              </a:ext>
            </a:extLst>
          </p:cNvPr>
          <p:cNvSpPr/>
          <p:nvPr/>
        </p:nvSpPr>
        <p:spPr>
          <a:xfrm rot="5400000">
            <a:off x="3474484" y="2002247"/>
            <a:ext cx="1427553" cy="1674876"/>
          </a:xfrm>
          <a:prstGeom prst="trapezoid">
            <a:avLst/>
          </a:prstGeom>
          <a:solidFill>
            <a:schemeClr val="bg1">
              <a:lumMod val="85000"/>
            </a:schemeClr>
          </a:solidFill>
          <a:ln w="222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ED0FBB13-0BFF-8C72-4A98-22D49FA87A6C}"/>
              </a:ext>
            </a:extLst>
          </p:cNvPr>
          <p:cNvSpPr/>
          <p:nvPr/>
        </p:nvSpPr>
        <p:spPr>
          <a:xfrm rot="5400000">
            <a:off x="6076995" y="2102454"/>
            <a:ext cx="1323328" cy="1470289"/>
          </a:xfrm>
          <a:prstGeom prst="trapezoid">
            <a:avLst/>
          </a:prstGeom>
          <a:solidFill>
            <a:schemeClr val="bg1"/>
          </a:solidFill>
          <a:ln w="222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D8213A-D83C-7283-1C51-A0697B1FAB9C}"/>
              </a:ext>
            </a:extLst>
          </p:cNvPr>
          <p:cNvCxnSpPr>
            <a:cxnSpLocks/>
            <a:stCxn id="2" idx="3"/>
            <a:endCxn id="6" idx="2"/>
          </p:cNvCxnSpPr>
          <p:nvPr/>
        </p:nvCxnSpPr>
        <p:spPr>
          <a:xfrm>
            <a:off x="2411339" y="2839686"/>
            <a:ext cx="93948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D61C61-03DE-6A62-B3AE-EDD8F78D2F90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5025699" y="2837599"/>
            <a:ext cx="977816" cy="20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4C4B44-BFD5-BCA5-2897-C2B990F9EC2A}"/>
              </a:ext>
            </a:extLst>
          </p:cNvPr>
          <p:cNvCxnSpPr>
            <a:cxnSpLocks/>
            <a:stCxn id="9" idx="0"/>
          </p:cNvCxnSpPr>
          <p:nvPr/>
        </p:nvCxnSpPr>
        <p:spPr>
          <a:xfrm>
            <a:off x="7473804" y="2837599"/>
            <a:ext cx="1787174" cy="574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7A02-C4CD-5695-DDEB-E02A5557FEEC}"/>
              </a:ext>
            </a:extLst>
          </p:cNvPr>
          <p:cNvSpPr txBox="1"/>
          <p:nvPr/>
        </p:nvSpPr>
        <p:spPr>
          <a:xfrm>
            <a:off x="3412246" y="2555523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CNN / VIT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4BF8C-5082-A8C6-57E8-65A2778D01FC}"/>
              </a:ext>
            </a:extLst>
          </p:cNvPr>
          <p:cNvSpPr txBox="1"/>
          <p:nvPr/>
        </p:nvSpPr>
        <p:spPr>
          <a:xfrm>
            <a:off x="5981669" y="2422099"/>
            <a:ext cx="1401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Logistic</a:t>
            </a:r>
          </a:p>
          <a:p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8D3416-572E-364D-3D3C-30A3A3CE3571}"/>
              </a:ext>
            </a:extLst>
          </p:cNvPr>
          <p:cNvSpPr/>
          <p:nvPr/>
        </p:nvSpPr>
        <p:spPr>
          <a:xfrm>
            <a:off x="5615653" y="1764946"/>
            <a:ext cx="2062737" cy="2159493"/>
          </a:xfrm>
          <a:prstGeom prst="ellipse">
            <a:avLst/>
          </a:prstGeom>
          <a:solidFill>
            <a:schemeClr val="bg1">
              <a:alpha val="46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D21BAF-473A-38C8-429A-AF0094286B37}"/>
              </a:ext>
            </a:extLst>
          </p:cNvPr>
          <p:cNvCxnSpPr>
            <a:cxnSpLocks/>
            <a:stCxn id="24" idx="3"/>
            <a:endCxn id="24" idx="7"/>
          </p:cNvCxnSpPr>
          <p:nvPr/>
        </p:nvCxnSpPr>
        <p:spPr>
          <a:xfrm flipV="1">
            <a:off x="5917734" y="2081196"/>
            <a:ext cx="1458575" cy="15269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93A3AC-CD07-7A06-19C0-0B7B4A379B82}"/>
              </a:ext>
            </a:extLst>
          </p:cNvPr>
          <p:cNvCxnSpPr>
            <a:cxnSpLocks/>
            <a:stCxn id="24" idx="1"/>
            <a:endCxn id="24" idx="5"/>
          </p:cNvCxnSpPr>
          <p:nvPr/>
        </p:nvCxnSpPr>
        <p:spPr>
          <a:xfrm>
            <a:off x="5917734" y="2081196"/>
            <a:ext cx="1458575" cy="1526993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7F781C17-DA26-96E3-551E-619467791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7734" y="3964787"/>
            <a:ext cx="1419999" cy="15838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DD381A-2639-4CB0-13F3-143C89550723}"/>
              </a:ext>
            </a:extLst>
          </p:cNvPr>
          <p:cNvSpPr txBox="1"/>
          <p:nvPr/>
        </p:nvSpPr>
        <p:spPr>
          <a:xfrm>
            <a:off x="6077048" y="5548656"/>
            <a:ext cx="1210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  <a:cs typeface="Arial" panose="020B0604020202020204" pitchFamily="34" charset="0"/>
              </a:rPr>
              <a:t>E-LENs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7A5304DC-6B79-C7FD-713F-38D197BFE38E}"/>
              </a:ext>
            </a:extLst>
          </p:cNvPr>
          <p:cNvCxnSpPr>
            <a:cxnSpLocks/>
            <a:stCxn id="6" idx="0"/>
            <a:endCxn id="31" idx="1"/>
          </p:cNvCxnSpPr>
          <p:nvPr/>
        </p:nvCxnSpPr>
        <p:spPr>
          <a:xfrm>
            <a:off x="5025699" y="2839686"/>
            <a:ext cx="892035" cy="1917036"/>
          </a:xfrm>
          <a:prstGeom prst="bentConnector3">
            <a:avLst>
              <a:gd name="adj1" fmla="val 50000"/>
            </a:avLst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363FD-635A-3B34-BB18-92C001EBC70E}"/>
              </a:ext>
            </a:extLst>
          </p:cNvPr>
          <p:cNvGrpSpPr/>
          <p:nvPr/>
        </p:nvGrpSpPr>
        <p:grpSpPr>
          <a:xfrm>
            <a:off x="9148679" y="3964787"/>
            <a:ext cx="2921395" cy="1613967"/>
            <a:chOff x="9005141" y="4023885"/>
            <a:chExt cx="2921395" cy="16139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C3AD9D-40EF-122E-1325-567812C8039B}"/>
                </a:ext>
              </a:extLst>
            </p:cNvPr>
            <p:cNvSpPr/>
            <p:nvPr/>
          </p:nvSpPr>
          <p:spPr>
            <a:xfrm>
              <a:off x="9005141" y="4023885"/>
              <a:ext cx="2871299" cy="161396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6C215A-68F8-70CF-F105-DAFCB2437BE1}"/>
                </a:ext>
              </a:extLst>
            </p:cNvPr>
            <p:cNvSpPr txBox="1"/>
            <p:nvPr/>
          </p:nvSpPr>
          <p:spPr>
            <a:xfrm>
              <a:off x="9055237" y="4068192"/>
              <a:ext cx="28712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3200" dirty="0"/>
                <a:t>Indigo Bunting</a:t>
              </a:r>
            </a:p>
            <a:p>
              <a:r>
                <a:rPr lang="en-US" sz="3200" dirty="0"/>
                <a:t>+</a:t>
              </a:r>
            </a:p>
            <a:p>
              <a:r>
                <a:rPr lang="en-US" sz="3200" dirty="0"/>
                <a:t>FOL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676C10-7843-4B1D-5968-168923CED0D6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7337733" y="4756722"/>
            <a:ext cx="1810946" cy="1504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9A056F-A5EB-3A57-0324-1C3D58480F79}"/>
              </a:ext>
            </a:extLst>
          </p:cNvPr>
          <p:cNvSpPr txBox="1"/>
          <p:nvPr/>
        </p:nvSpPr>
        <p:spPr>
          <a:xfrm>
            <a:off x="398833" y="5977268"/>
            <a:ext cx="9398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Replace the standard logistic classifiers in CBM (Koh et el. ICML 2020) and </a:t>
            </a:r>
          </a:p>
          <a:p>
            <a:r>
              <a:rPr lang="en-US" dirty="0"/>
              <a:t>post-hoc CBM (</a:t>
            </a:r>
            <a:r>
              <a:rPr lang="en-US" dirty="0" err="1"/>
              <a:t>Yuksekgonul</a:t>
            </a:r>
            <a:r>
              <a:rPr lang="en-US" dirty="0"/>
              <a:t> et al. ICLR 2023) with E-LENs to compare the FOLs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10D5C147-D91C-8341-3013-2B9C6833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3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94" name="Slide Number Placeholder 593">
            <a:extLst>
              <a:ext uri="{FF2B5EF4-FFF2-40B4-BE49-F238E27FC236}">
                <a16:creationId xmlns:a16="http://schemas.microsoft.com/office/drawing/2014/main" id="{BA32E086-D068-0677-5C32-3D7EA37F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90CB86-CD09-71BC-F4DA-F69157535D6C}"/>
              </a:ext>
            </a:extLst>
          </p:cNvPr>
          <p:cNvGrpSpPr/>
          <p:nvPr/>
        </p:nvGrpSpPr>
        <p:grpSpPr>
          <a:xfrm>
            <a:off x="920971" y="1624434"/>
            <a:ext cx="10564110" cy="3570465"/>
            <a:chOff x="-810359" y="1585384"/>
            <a:chExt cx="10564110" cy="3570465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B1E71565-7644-98BF-EDF9-24660C7B5D1F}"/>
                </a:ext>
              </a:extLst>
            </p:cNvPr>
            <p:cNvSpPr/>
            <p:nvPr/>
          </p:nvSpPr>
          <p:spPr>
            <a:xfrm>
              <a:off x="-810359" y="1585384"/>
              <a:ext cx="3566160" cy="3566160"/>
            </a:xfrm>
            <a:prstGeom prst="cube">
              <a:avLst>
                <a:gd name="adj" fmla="val 32335"/>
              </a:avLst>
            </a:prstGeom>
            <a:solidFill>
              <a:schemeClr val="tx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Helvetica" pitchFamily="2" charset="0"/>
                </a:rPr>
                <a:t>Create</a:t>
              </a:r>
            </a:p>
            <a:p>
              <a:pPr algn="ctr"/>
              <a:r>
                <a:rPr lang="en-US" sz="3200" dirty="0">
                  <a:latin typeface="Helvetica" pitchFamily="2" charset="0"/>
                </a:rPr>
                <a:t>a</a:t>
              </a:r>
            </a:p>
            <a:p>
              <a:pPr algn="ctr"/>
              <a:r>
                <a:rPr lang="en-US" sz="3200" dirty="0">
                  <a:latin typeface="Helvetica" pitchFamily="2" charset="0"/>
                </a:rPr>
                <a:t>Blackbox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7EE6A9-9074-E7E9-3BB2-5F46C5641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3286" y="1585384"/>
              <a:ext cx="3570465" cy="357046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5157DD-8083-8C80-FC70-3635E7238FB8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2755801" y="3368464"/>
              <a:ext cx="3427485" cy="21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548EBC-1513-5C63-89D9-D66CF3D52B6D}"/>
                </a:ext>
              </a:extLst>
            </p:cNvPr>
            <p:cNvSpPr txBox="1"/>
            <p:nvPr/>
          </p:nvSpPr>
          <p:spPr>
            <a:xfrm>
              <a:off x="2862372" y="2805175"/>
              <a:ext cx="3214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Explain post-hoc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920971" y="289488"/>
            <a:ext cx="10564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DL model explanation is dichotomous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29EA7-6D72-8DC3-67A6-605060B66671}"/>
              </a:ext>
            </a:extLst>
          </p:cNvPr>
          <p:cNvSpPr txBox="1"/>
          <p:nvPr/>
        </p:nvSpPr>
        <p:spPr>
          <a:xfrm>
            <a:off x="6372965" y="5583761"/>
            <a:ext cx="5920210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Saliency Maps. </a:t>
            </a:r>
            <a:r>
              <a:rPr lang="en-US" dirty="0" err="1"/>
              <a:t>Simonyan</a:t>
            </a:r>
            <a:r>
              <a:rPr lang="en-US" dirty="0"/>
              <a:t> et al. </a:t>
            </a:r>
            <a:r>
              <a:rPr lang="en-US" dirty="0" err="1"/>
              <a:t>arXiv</a:t>
            </a:r>
            <a:r>
              <a:rPr lang="en-US" dirty="0"/>
              <a:t> 2014. </a:t>
            </a:r>
          </a:p>
          <a:p>
            <a:r>
              <a:rPr lang="en-US" dirty="0"/>
              <a:t>CAM. Zhou et al. CVPR 2016.</a:t>
            </a:r>
          </a:p>
          <a:p>
            <a:r>
              <a:rPr lang="en-US" dirty="0"/>
              <a:t>GRAD-CAM. </a:t>
            </a:r>
            <a:r>
              <a:rPr lang="en-US" dirty="0" err="1"/>
              <a:t>Selvaraju</a:t>
            </a:r>
            <a:r>
              <a:rPr lang="en-US" dirty="0"/>
              <a:t> et al. ICCV 2017.</a:t>
            </a:r>
          </a:p>
          <a:p>
            <a:r>
              <a:rPr lang="en-US" dirty="0" err="1"/>
              <a:t>SmoothGrad</a:t>
            </a:r>
            <a:r>
              <a:rPr lang="en-US" dirty="0"/>
              <a:t>. </a:t>
            </a:r>
            <a:r>
              <a:rPr lang="en-US" dirty="0" err="1"/>
              <a:t>Smilkov</a:t>
            </a:r>
            <a:r>
              <a:rPr lang="en-US" dirty="0"/>
              <a:t> et al. ICML 2017 and more..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A56BBF-6E61-B497-2B63-7682E3A505D4}"/>
              </a:ext>
            </a:extLst>
          </p:cNvPr>
          <p:cNvSpPr txBox="1"/>
          <p:nvPr/>
        </p:nvSpPr>
        <p:spPr>
          <a:xfrm flipH="1">
            <a:off x="3893798" y="2416437"/>
            <a:ext cx="50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DB9868-1704-DE34-3D88-AA0CFFC09E54}"/>
              </a:ext>
            </a:extLst>
          </p:cNvPr>
          <p:cNvSpPr txBox="1"/>
          <p:nvPr/>
        </p:nvSpPr>
        <p:spPr>
          <a:xfrm flipH="1">
            <a:off x="11019477" y="1679224"/>
            <a:ext cx="503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74BA668-791A-C125-23F0-195FACECE686}"/>
              </a:ext>
            </a:extLst>
          </p:cNvPr>
          <p:cNvSpPr/>
          <p:nvPr/>
        </p:nvSpPr>
        <p:spPr>
          <a:xfrm>
            <a:off x="3893798" y="2416437"/>
            <a:ext cx="395067" cy="511589"/>
          </a:xfrm>
          <a:prstGeom prst="ellipse">
            <a:avLst/>
          </a:prstGeom>
          <a:solidFill>
            <a:schemeClr val="bg1">
              <a:alpha val="14771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1A783E1-7383-C88E-2202-BBF16EDF1F56}"/>
              </a:ext>
            </a:extLst>
          </p:cNvPr>
          <p:cNvSpPr/>
          <p:nvPr/>
        </p:nvSpPr>
        <p:spPr>
          <a:xfrm>
            <a:off x="11019477" y="1726560"/>
            <a:ext cx="395067" cy="511589"/>
          </a:xfrm>
          <a:prstGeom prst="ellipse">
            <a:avLst/>
          </a:prstGeom>
          <a:solidFill>
            <a:schemeClr val="bg1">
              <a:alpha val="14771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DAD26F58-D224-F41A-ED4F-611DF5678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3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DDA62-8051-2E7C-466B-B946FB2B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7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E5CF7-EA2F-42CD-BB93-77D4EB01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76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9170E-6A9B-55AD-3DAC-7621F1CD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47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3BFE80-7152-FB24-5338-DF2DB98F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7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6481C-F2CB-F083-CF4E-53155BD0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3A32D-1A40-4E37-2603-661F8E4C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23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Rounded Rectangle 587">
            <a:extLst>
              <a:ext uri="{FF2B5EF4-FFF2-40B4-BE49-F238E27FC236}">
                <a16:creationId xmlns:a16="http://schemas.microsoft.com/office/drawing/2014/main" id="{8F60820C-67F6-5CD0-A84F-D80C160E9BAF}"/>
              </a:ext>
            </a:extLst>
          </p:cNvPr>
          <p:cNvSpPr/>
          <p:nvPr/>
        </p:nvSpPr>
        <p:spPr>
          <a:xfrm>
            <a:off x="37105" y="1469467"/>
            <a:ext cx="4015573" cy="8641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35974A88-57EC-8E43-34B7-7BAF423EF42B}"/>
              </a:ext>
            </a:extLst>
          </p:cNvPr>
          <p:cNvGrpSpPr/>
          <p:nvPr/>
        </p:nvGrpSpPr>
        <p:grpSpPr>
          <a:xfrm>
            <a:off x="432567" y="1468826"/>
            <a:ext cx="2624008" cy="695622"/>
            <a:chOff x="7926178" y="6507221"/>
            <a:chExt cx="2624008" cy="695622"/>
          </a:xfrm>
        </p:grpSpPr>
        <p:sp>
          <p:nvSpPr>
            <p:cNvPr id="580" name="Rounded Rectangle 579">
              <a:extLst>
                <a:ext uri="{FF2B5EF4-FFF2-40B4-BE49-F238E27FC236}">
                  <a16:creationId xmlns:a16="http://schemas.microsoft.com/office/drawing/2014/main" id="{E4283249-A111-A7D6-1F18-00A1EAFEBE76}"/>
                </a:ext>
              </a:extLst>
            </p:cNvPr>
            <p:cNvSpPr/>
            <p:nvPr/>
          </p:nvSpPr>
          <p:spPr>
            <a:xfrm>
              <a:off x="7926178" y="6543454"/>
              <a:ext cx="2596923" cy="6593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4259488-5327-5CC0-9DE1-C143D82B0471}"/>
                </a:ext>
              </a:extLst>
            </p:cNvPr>
            <p:cNvSpPr txBox="1"/>
            <p:nvPr/>
          </p:nvSpPr>
          <p:spPr>
            <a:xfrm>
              <a:off x="8691815" y="6507221"/>
              <a:ext cx="1858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PCBM + E-LEN</a:t>
              </a:r>
            </a:p>
          </p:txBody>
        </p:sp>
      </p:grpSp>
      <p:pic>
        <p:nvPicPr>
          <p:cNvPr id="583" name="Picture 582">
            <a:extLst>
              <a:ext uri="{FF2B5EF4-FFF2-40B4-BE49-F238E27FC236}">
                <a16:creationId xmlns:a16="http://schemas.microsoft.com/office/drawing/2014/main" id="{CAB74701-B448-688E-36D9-FEDE3E339C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480" y="1832668"/>
            <a:ext cx="3853364" cy="455824"/>
          </a:xfrm>
          <a:prstGeom prst="rect">
            <a:avLst/>
          </a:prstGeom>
        </p:spPr>
      </p:pic>
      <p:sp>
        <p:nvSpPr>
          <p:cNvPr id="587" name="Right Brace 586">
            <a:extLst>
              <a:ext uri="{FF2B5EF4-FFF2-40B4-BE49-F238E27FC236}">
                <a16:creationId xmlns:a16="http://schemas.microsoft.com/office/drawing/2014/main" id="{56DC7B86-4F71-4FAD-CA49-FBFA1D758637}"/>
              </a:ext>
            </a:extLst>
          </p:cNvPr>
          <p:cNvSpPr/>
          <p:nvPr/>
        </p:nvSpPr>
        <p:spPr>
          <a:xfrm rot="16200000">
            <a:off x="1334737" y="1224531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20199-43CD-821D-5F3F-8C04C4FA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0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2F9E7ECA-00BC-89F4-0EB8-0D1451D443B7}"/>
              </a:ext>
            </a:extLst>
          </p:cNvPr>
          <p:cNvSpPr/>
          <p:nvPr/>
        </p:nvSpPr>
        <p:spPr>
          <a:xfrm>
            <a:off x="2862473" y="1040860"/>
            <a:ext cx="9292421" cy="575877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8" name="Rounded Rectangle 587">
            <a:extLst>
              <a:ext uri="{FF2B5EF4-FFF2-40B4-BE49-F238E27FC236}">
                <a16:creationId xmlns:a16="http://schemas.microsoft.com/office/drawing/2014/main" id="{8F60820C-67F6-5CD0-A84F-D80C160E9BAF}"/>
              </a:ext>
            </a:extLst>
          </p:cNvPr>
          <p:cNvSpPr/>
          <p:nvPr/>
        </p:nvSpPr>
        <p:spPr>
          <a:xfrm>
            <a:off x="37105" y="1469467"/>
            <a:ext cx="4015573" cy="8641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4F0A24E-B44B-B50C-AA0B-523E17088521}"/>
              </a:ext>
            </a:extLst>
          </p:cNvPr>
          <p:cNvGrpSpPr/>
          <p:nvPr/>
        </p:nvGrpSpPr>
        <p:grpSpPr>
          <a:xfrm>
            <a:off x="8917391" y="5199154"/>
            <a:ext cx="3165114" cy="1529221"/>
            <a:chOff x="9554109" y="2776958"/>
            <a:chExt cx="3165114" cy="838102"/>
          </a:xfrm>
        </p:grpSpPr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FDF08942-FC5A-9E10-978D-0E3FF0C8D265}"/>
                </a:ext>
              </a:extLst>
            </p:cNvPr>
            <p:cNvSpPr/>
            <p:nvPr/>
          </p:nvSpPr>
          <p:spPr>
            <a:xfrm>
              <a:off x="9554109" y="2776958"/>
              <a:ext cx="3165114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11A2D26-8C0B-7F13-D8BB-BBEA100A6C98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566" y="3329423"/>
              <a:ext cx="146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7" idx="1"/>
          </p:cNvCxnSpPr>
          <p:nvPr/>
        </p:nvCxnSpPr>
        <p:spPr>
          <a:xfrm flipV="1">
            <a:off x="5563505" y="1687938"/>
            <a:ext cx="1585114" cy="1655382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zoid 37">
            <a:extLst>
              <a:ext uri="{FF2B5EF4-FFF2-40B4-BE49-F238E27FC236}">
                <a16:creationId xmlns:a16="http://schemas.microsoft.com/office/drawing/2014/main" id="{EB0DA3FD-FCF8-EEF5-EEBE-C836764856FA}"/>
              </a:ext>
            </a:extLst>
          </p:cNvPr>
          <p:cNvSpPr/>
          <p:nvPr/>
        </p:nvSpPr>
        <p:spPr>
          <a:xfrm rot="5400000">
            <a:off x="3004750" y="2789724"/>
            <a:ext cx="951230" cy="1114483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ADC0566-D8DE-43B3-3C4D-89D089691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11" y="3168389"/>
            <a:ext cx="1019723" cy="280407"/>
          </a:xfrm>
          <a:prstGeom prst="rect">
            <a:avLst/>
          </a:prstGeom>
        </p:spPr>
      </p:pic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6204049" y="438601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5563505" y="3343320"/>
            <a:ext cx="558919" cy="159993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1633441" y="3346966"/>
            <a:ext cx="1289683" cy="4979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903680" y="1073339"/>
            <a:ext cx="1251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Helvetica Light" panose="020B0403020202020204" pitchFamily="34" charset="0"/>
                <a:cs typeface="Arial" panose="020B0604020202020204" pitchFamily="34" charset="0"/>
              </a:rPr>
              <a:t>MoIE</a:t>
            </a:r>
            <a:endParaRPr lang="en-US" sz="2800" b="1" dirty="0">
              <a:latin typeface="Helvetica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730" y="4768758"/>
            <a:ext cx="911062" cy="27875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25483" y="2604314"/>
            <a:ext cx="2598655" cy="1467501"/>
            <a:chOff x="3358430" y="4010196"/>
            <a:chExt cx="4541787" cy="332049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2252" y="5552282"/>
              <a:ext cx="1778409" cy="1778408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8430" y="5504080"/>
              <a:ext cx="1301196" cy="1762212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6805" y="4010196"/>
              <a:ext cx="1301196" cy="1653003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5732" y="4010196"/>
              <a:ext cx="1620139" cy="1620140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608" y="4010196"/>
              <a:ext cx="1595513" cy="1620135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1387" y="5576203"/>
              <a:ext cx="1708830" cy="1754487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08" y="3818350"/>
            <a:ext cx="529748" cy="482137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1682" y="3818353"/>
            <a:ext cx="529748" cy="482134"/>
          </a:xfrm>
          <a:prstGeom prst="rect">
            <a:avLst/>
          </a:prstGeom>
        </p:spPr>
      </p:pic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0415" y="3326763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4530648" y="278607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8860" y="3206209"/>
            <a:ext cx="911058" cy="278757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0270" y="4911093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7677330" y="4386018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0300" y="4774154"/>
            <a:ext cx="911060" cy="278757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75" idx="1"/>
          </p:cNvCxnSpPr>
          <p:nvPr/>
        </p:nvCxnSpPr>
        <p:spPr>
          <a:xfrm flipH="1" flipV="1">
            <a:off x="8406345" y="3221332"/>
            <a:ext cx="303842" cy="1721928"/>
          </a:xfrm>
          <a:prstGeom prst="curvedConnector5">
            <a:avLst>
              <a:gd name="adj1" fmla="val -75236"/>
              <a:gd name="adj2" fmla="val 53619"/>
              <a:gd name="adj3" fmla="val 17523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  <a:endCxn id="85" idx="2"/>
          </p:cNvCxnSpPr>
          <p:nvPr/>
        </p:nvCxnSpPr>
        <p:spPr>
          <a:xfrm>
            <a:off x="8710187" y="4943260"/>
            <a:ext cx="376310" cy="1138029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680" y="5653618"/>
            <a:ext cx="954909" cy="869082"/>
          </a:xfrm>
          <a:prstGeom prst="rect">
            <a:avLst/>
          </a:prstGeom>
        </p:spPr>
      </p:pic>
      <p:sp>
        <p:nvSpPr>
          <p:cNvPr id="462" name="TextBox 461">
            <a:extLst>
              <a:ext uri="{FF2B5EF4-FFF2-40B4-BE49-F238E27FC236}">
                <a16:creationId xmlns:a16="http://schemas.microsoft.com/office/drawing/2014/main" id="{204A1985-EF81-7BF0-7A5C-99D85DD0A0FF}"/>
              </a:ext>
            </a:extLst>
          </p:cNvPr>
          <p:cNvSpPr txBox="1"/>
          <p:nvPr/>
        </p:nvSpPr>
        <p:spPr>
          <a:xfrm>
            <a:off x="1537355" y="289488"/>
            <a:ext cx="9331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identifies diverse concepts </a:t>
            </a:r>
          </a:p>
        </p:txBody>
      </p:sp>
      <p:pic>
        <p:nvPicPr>
          <p:cNvPr id="468" name="Picture 46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3766AD8-E4EC-A1BA-0EBF-8F755D102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543" y="2482410"/>
            <a:ext cx="473156" cy="434217"/>
          </a:xfrm>
          <a:prstGeom prst="rect">
            <a:avLst/>
          </a:prstGeom>
        </p:spPr>
      </p:pic>
      <p:pic>
        <p:nvPicPr>
          <p:cNvPr id="469" name="Picture 468" descr="A bird sitting on a branch&#10;&#10;Description automatically generated">
            <a:extLst>
              <a:ext uri="{FF2B5EF4-FFF2-40B4-BE49-F238E27FC236}">
                <a16:creationId xmlns:a16="http://schemas.microsoft.com/office/drawing/2014/main" id="{B44B23B4-DCD5-F1FC-A354-0DCC77191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5889" y="2038287"/>
            <a:ext cx="460960" cy="468068"/>
          </a:xfrm>
          <a:prstGeom prst="rect">
            <a:avLst/>
          </a:prstGeom>
        </p:spPr>
      </p:pic>
      <p:pic>
        <p:nvPicPr>
          <p:cNvPr id="471" name="Picture 470" descr="A bird perched on a branch&#10;&#10;Description automatically generated">
            <a:extLst>
              <a:ext uri="{FF2B5EF4-FFF2-40B4-BE49-F238E27FC236}">
                <a16:creationId xmlns:a16="http://schemas.microsoft.com/office/drawing/2014/main" id="{C49B852C-843C-410D-48DC-7265AFD38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035" y="2498093"/>
            <a:ext cx="565224" cy="418534"/>
          </a:xfrm>
          <a:prstGeom prst="rect">
            <a:avLst/>
          </a:prstGeom>
        </p:spPr>
      </p:pic>
      <p:pic>
        <p:nvPicPr>
          <p:cNvPr id="472" name="Picture 471" descr="A bird sitting on a branch&#10;&#10;Description automatically generated">
            <a:extLst>
              <a:ext uri="{FF2B5EF4-FFF2-40B4-BE49-F238E27FC236}">
                <a16:creationId xmlns:a16="http://schemas.microsoft.com/office/drawing/2014/main" id="{A2F5BDA3-D157-D30C-E61F-9D3EB9696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7132" y="2039079"/>
            <a:ext cx="565223" cy="45901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1024A2B-C7D7-09C5-7274-C1909AA62FB1}"/>
              </a:ext>
            </a:extLst>
          </p:cNvPr>
          <p:cNvGrpSpPr/>
          <p:nvPr/>
        </p:nvGrpSpPr>
        <p:grpSpPr>
          <a:xfrm>
            <a:off x="7148619" y="1255323"/>
            <a:ext cx="3588127" cy="865230"/>
            <a:chOff x="7969958" y="821305"/>
            <a:chExt cx="3588127" cy="865230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7969958" y="821305"/>
              <a:ext cx="3588127" cy="86523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1C657118-35AF-AA9A-BE37-202A1B97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53545" y="1240384"/>
              <a:ext cx="3376907" cy="400806"/>
            </a:xfrm>
            <a:prstGeom prst="rect">
              <a:avLst/>
            </a:prstGeom>
          </p:spPr>
        </p:pic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Expert4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7B86FC-EC88-96C7-9DDE-DA87A6EE7860}"/>
              </a:ext>
            </a:extLst>
          </p:cNvPr>
          <p:cNvGrpSpPr/>
          <p:nvPr/>
        </p:nvGrpSpPr>
        <p:grpSpPr>
          <a:xfrm>
            <a:off x="8406345" y="2788717"/>
            <a:ext cx="3701345" cy="865230"/>
            <a:chOff x="7969958" y="821305"/>
            <a:chExt cx="3701345" cy="865230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7F316B4-0860-F79F-3F22-3ADE1F85B63A}"/>
                </a:ext>
              </a:extLst>
            </p:cNvPr>
            <p:cNvSpPr/>
            <p:nvPr/>
          </p:nvSpPr>
          <p:spPr>
            <a:xfrm>
              <a:off x="7969958" y="821305"/>
              <a:ext cx="3701345" cy="86523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8E49E30-F2DE-C859-C171-15B82CF52112}"/>
                </a:ext>
              </a:extLst>
            </p:cNvPr>
            <p:cNvSpPr txBox="1"/>
            <p:nvPr/>
          </p:nvSpPr>
          <p:spPr>
            <a:xfrm>
              <a:off x="9206444" y="835579"/>
              <a:ext cx="122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Expert6</a:t>
              </a:r>
            </a:p>
          </p:txBody>
        </p:sp>
      </p:grpSp>
      <p:pic>
        <p:nvPicPr>
          <p:cNvPr id="466" name="Picture 465">
            <a:extLst>
              <a:ext uri="{FF2B5EF4-FFF2-40B4-BE49-F238E27FC236}">
                <a16:creationId xmlns:a16="http://schemas.microsoft.com/office/drawing/2014/main" id="{89C847DF-B379-9F93-C97F-DB8152FC5A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2423" y="3195064"/>
            <a:ext cx="3551635" cy="426900"/>
          </a:xfrm>
          <a:prstGeom prst="rect">
            <a:avLst/>
          </a:prstGeom>
        </p:spPr>
      </p:pic>
      <p:sp>
        <p:nvSpPr>
          <p:cNvPr id="85" name="Trapezoid 84">
            <a:extLst>
              <a:ext uri="{FF2B5EF4-FFF2-40B4-BE49-F238E27FC236}">
                <a16:creationId xmlns:a16="http://schemas.microsoft.com/office/drawing/2014/main" id="{BAFB9D25-0242-3D73-DDCA-9FDD23198354}"/>
              </a:ext>
            </a:extLst>
          </p:cNvPr>
          <p:cNvSpPr/>
          <p:nvPr/>
        </p:nvSpPr>
        <p:spPr>
          <a:xfrm rot="5400000">
            <a:off x="9168122" y="5524047"/>
            <a:ext cx="951231" cy="1114482"/>
          </a:xfrm>
          <a:prstGeom prst="trapezoid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EB0527E8-F375-190A-131C-7217C0EA1D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2096" y="5920371"/>
            <a:ext cx="896559" cy="27432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C4BACBA-E643-B4F1-1228-AA2EBDE62DFC}"/>
              </a:ext>
            </a:extLst>
          </p:cNvPr>
          <p:cNvSpPr txBox="1"/>
          <p:nvPr/>
        </p:nvSpPr>
        <p:spPr>
          <a:xfrm>
            <a:off x="8940613" y="5241720"/>
            <a:ext cx="3283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 Light" panose="020B0403020202020204" pitchFamily="34" charset="0"/>
                <a:cs typeface="Arial" panose="020B0604020202020204" pitchFamily="34" charset="0"/>
              </a:rPr>
              <a:t>Final Residual (Unexplained)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873770C-8F56-D231-3C21-1D1661704568}"/>
              </a:ext>
            </a:extLst>
          </p:cNvPr>
          <p:cNvCxnSpPr>
            <a:cxnSpLocks/>
            <a:stCxn id="85" idx="0"/>
            <a:endCxn id="123" idx="1"/>
          </p:cNvCxnSpPr>
          <p:nvPr/>
        </p:nvCxnSpPr>
        <p:spPr>
          <a:xfrm>
            <a:off x="10200979" y="6081289"/>
            <a:ext cx="702701" cy="687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B967B98-5B86-50D7-6D9F-5B547AD9C8CF}"/>
              </a:ext>
            </a:extLst>
          </p:cNvPr>
          <p:cNvGrpSpPr/>
          <p:nvPr/>
        </p:nvGrpSpPr>
        <p:grpSpPr>
          <a:xfrm>
            <a:off x="33017" y="4332362"/>
            <a:ext cx="3971126" cy="1221793"/>
            <a:chOff x="4961832" y="6502834"/>
            <a:chExt cx="3971126" cy="1221793"/>
          </a:xfrm>
        </p:grpSpPr>
        <p:sp>
          <p:nvSpPr>
            <p:cNvPr id="577" name="Rounded Rectangle 576">
              <a:extLst>
                <a:ext uri="{FF2B5EF4-FFF2-40B4-BE49-F238E27FC236}">
                  <a16:creationId xmlns:a16="http://schemas.microsoft.com/office/drawing/2014/main" id="{D0B6A0ED-8927-312B-E76C-94BE384EB031}"/>
                </a:ext>
              </a:extLst>
            </p:cNvPr>
            <p:cNvSpPr/>
            <p:nvPr/>
          </p:nvSpPr>
          <p:spPr>
            <a:xfrm>
              <a:off x="4961832" y="6502834"/>
              <a:ext cx="3971126" cy="12217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F29857F5-4BEE-9B55-D57D-092A13828A93}"/>
                </a:ext>
              </a:extLst>
            </p:cNvPr>
            <p:cNvSpPr txBox="1"/>
            <p:nvPr/>
          </p:nvSpPr>
          <p:spPr>
            <a:xfrm>
              <a:off x="5987269" y="6502835"/>
              <a:ext cx="20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CBM</a:t>
              </a:r>
              <a:r>
                <a:rPr lang="en-US" sz="1200" b="1" dirty="0"/>
                <a:t> </a:t>
              </a:r>
              <a:r>
                <a:rPr lang="en-US" b="1" dirty="0">
                  <a:latin typeface="Helvetica Light" panose="020B0403020202020204" pitchFamily="34" charset="0"/>
                  <a:cs typeface="Arial" panose="020B0604020202020204" pitchFamily="34" charset="0"/>
                </a:rPr>
                <a:t>+ E-LEN</a:t>
              </a:r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35974A88-57EC-8E43-34B7-7BAF423EF42B}"/>
              </a:ext>
            </a:extLst>
          </p:cNvPr>
          <p:cNvGrpSpPr/>
          <p:nvPr/>
        </p:nvGrpSpPr>
        <p:grpSpPr>
          <a:xfrm>
            <a:off x="432567" y="1468826"/>
            <a:ext cx="2624008" cy="695622"/>
            <a:chOff x="7926178" y="6507221"/>
            <a:chExt cx="2624008" cy="695622"/>
          </a:xfrm>
        </p:grpSpPr>
        <p:sp>
          <p:nvSpPr>
            <p:cNvPr id="580" name="Rounded Rectangle 579">
              <a:extLst>
                <a:ext uri="{FF2B5EF4-FFF2-40B4-BE49-F238E27FC236}">
                  <a16:creationId xmlns:a16="http://schemas.microsoft.com/office/drawing/2014/main" id="{E4283249-A111-A7D6-1F18-00A1EAFEBE76}"/>
                </a:ext>
              </a:extLst>
            </p:cNvPr>
            <p:cNvSpPr/>
            <p:nvPr/>
          </p:nvSpPr>
          <p:spPr>
            <a:xfrm>
              <a:off x="7926178" y="6543454"/>
              <a:ext cx="2596923" cy="65938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tx1"/>
                </a:solidFill>
                <a:latin typeface="Helvetica Light" panose="020B0403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TextBox 580">
              <a:extLst>
                <a:ext uri="{FF2B5EF4-FFF2-40B4-BE49-F238E27FC236}">
                  <a16:creationId xmlns:a16="http://schemas.microsoft.com/office/drawing/2014/main" id="{94259488-5327-5CC0-9DE1-C143D82B0471}"/>
                </a:ext>
              </a:extLst>
            </p:cNvPr>
            <p:cNvSpPr txBox="1"/>
            <p:nvPr/>
          </p:nvSpPr>
          <p:spPr>
            <a:xfrm>
              <a:off x="8691815" y="6507221"/>
              <a:ext cx="1858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latin typeface="Helvetica Light" panose="020B0403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PCBM + E-LEN</a:t>
              </a:r>
            </a:p>
          </p:txBody>
        </p:sp>
      </p:grpSp>
      <p:pic>
        <p:nvPicPr>
          <p:cNvPr id="582" name="Picture 581">
            <a:extLst>
              <a:ext uri="{FF2B5EF4-FFF2-40B4-BE49-F238E27FC236}">
                <a16:creationId xmlns:a16="http://schemas.microsoft.com/office/drawing/2014/main" id="{CD3D7A05-845E-6BA9-D4A7-18FC20D7480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647" y="4700071"/>
            <a:ext cx="3738669" cy="688462"/>
          </a:xfrm>
          <a:prstGeom prst="rect">
            <a:avLst/>
          </a:prstGeom>
        </p:spPr>
      </p:pic>
      <p:pic>
        <p:nvPicPr>
          <p:cNvPr id="583" name="Picture 582">
            <a:extLst>
              <a:ext uri="{FF2B5EF4-FFF2-40B4-BE49-F238E27FC236}">
                <a16:creationId xmlns:a16="http://schemas.microsoft.com/office/drawing/2014/main" id="{CAB74701-B448-688E-36D9-FEDE3E339C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480" y="1832668"/>
            <a:ext cx="3853364" cy="455824"/>
          </a:xfrm>
          <a:prstGeom prst="rect">
            <a:avLst/>
          </a:prstGeom>
        </p:spPr>
      </p:pic>
      <p:sp>
        <p:nvSpPr>
          <p:cNvPr id="586" name="Right Brace 585">
            <a:extLst>
              <a:ext uri="{FF2B5EF4-FFF2-40B4-BE49-F238E27FC236}">
                <a16:creationId xmlns:a16="http://schemas.microsoft.com/office/drawing/2014/main" id="{76E5519B-4A07-8FEE-CCCA-9B386D9D59C0}"/>
              </a:ext>
            </a:extLst>
          </p:cNvPr>
          <p:cNvSpPr/>
          <p:nvPr/>
        </p:nvSpPr>
        <p:spPr>
          <a:xfrm rot="5400000">
            <a:off x="1334737" y="2891404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Right Brace 586">
            <a:extLst>
              <a:ext uri="{FF2B5EF4-FFF2-40B4-BE49-F238E27FC236}">
                <a16:creationId xmlns:a16="http://schemas.microsoft.com/office/drawing/2014/main" id="{56DC7B86-4F71-4FAD-CA49-FBFA1D758637}"/>
              </a:ext>
            </a:extLst>
          </p:cNvPr>
          <p:cNvSpPr/>
          <p:nvPr/>
        </p:nvSpPr>
        <p:spPr>
          <a:xfrm rot="16200000">
            <a:off x="1334737" y="1224531"/>
            <a:ext cx="167860" cy="2560194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FDE9F1CB-5E37-9399-A9B2-20F5C0D1E61C}"/>
              </a:ext>
            </a:extLst>
          </p:cNvPr>
          <p:cNvSpPr txBox="1"/>
          <p:nvPr/>
        </p:nvSpPr>
        <p:spPr>
          <a:xfrm>
            <a:off x="2906983" y="6278925"/>
            <a:ext cx="700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Colored concepts are unique to the corresponding expert.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Underlined concepts matches the baselines.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3F5EB3-ADA5-6661-1AF0-1BCAF154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47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CD7035-4E3C-4474-17F8-405D178520F2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7865254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F35A8-2AD1-2FC3-19BD-875F4A83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0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5BBC586-D201-C236-58E5-9D31C750CD44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26170C-2169-E42A-47CD-6417F2EA59BC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9040C2-0FFA-48B1-5439-EA5DF211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7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920971" y="289488"/>
            <a:ext cx="10564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DL model explanation is dichotomous</a:t>
            </a:r>
          </a:p>
        </p:txBody>
      </p:sp>
      <p:pic>
        <p:nvPicPr>
          <p:cNvPr id="6" name="Picture 5" descr="A black bird standing on grass&#10;&#10;Description automatically generated with medium confidence">
            <a:extLst>
              <a:ext uri="{FF2B5EF4-FFF2-40B4-BE49-F238E27FC236}">
                <a16:creationId xmlns:a16="http://schemas.microsoft.com/office/drawing/2014/main" id="{273FDF80-1026-DEE3-2052-73E8DC18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44" y="1985470"/>
            <a:ext cx="3608827" cy="28870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50D323C-83DD-6BBD-46D5-544F3F0070B6}"/>
              </a:ext>
            </a:extLst>
          </p:cNvPr>
          <p:cNvGrpSpPr/>
          <p:nvPr/>
        </p:nvGrpSpPr>
        <p:grpSpPr>
          <a:xfrm>
            <a:off x="5703392" y="2614798"/>
            <a:ext cx="2590774" cy="1485647"/>
            <a:chOff x="1904882" y="2558081"/>
            <a:chExt cx="2590774" cy="1485647"/>
          </a:xfrm>
        </p:grpSpPr>
        <p:sp>
          <p:nvSpPr>
            <p:cNvPr id="19" name="Double Bracket 18">
              <a:extLst>
                <a:ext uri="{FF2B5EF4-FFF2-40B4-BE49-F238E27FC236}">
                  <a16:creationId xmlns:a16="http://schemas.microsoft.com/office/drawing/2014/main" id="{779E5104-5573-A642-6AB8-A7A92ABC63B2}"/>
                </a:ext>
              </a:extLst>
            </p:cNvPr>
            <p:cNvSpPr/>
            <p:nvPr/>
          </p:nvSpPr>
          <p:spPr>
            <a:xfrm>
              <a:off x="1918668" y="2870320"/>
              <a:ext cx="257698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1326B-0AF3-5C11-09A2-53D32D458D85}"/>
                </a:ext>
              </a:extLst>
            </p:cNvPr>
            <p:cNvSpPr txBox="1"/>
            <p:nvPr/>
          </p:nvSpPr>
          <p:spPr>
            <a:xfrm>
              <a:off x="2724351" y="255808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FA7AD2-9A54-921B-4626-4FD856619EDA}"/>
                </a:ext>
              </a:extLst>
            </p:cNvPr>
            <p:cNvSpPr txBox="1"/>
            <p:nvPr/>
          </p:nvSpPr>
          <p:spPr>
            <a:xfrm>
              <a:off x="1904882" y="2879707"/>
              <a:ext cx="2590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bill_length_shorter_than_head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4D3E27-A027-778D-1B1E-C3A467EC5D8C}"/>
                </a:ext>
              </a:extLst>
            </p:cNvPr>
            <p:cNvSpPr txBox="1"/>
            <p:nvPr/>
          </p:nvSpPr>
          <p:spPr>
            <a:xfrm>
              <a:off x="2241143" y="3159786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bill_shape_allpurpose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977B00-BB4F-5EC1-E916-2C824796D92F}"/>
                </a:ext>
              </a:extLst>
            </p:cNvPr>
            <p:cNvSpPr txBox="1"/>
            <p:nvPr/>
          </p:nvSpPr>
          <p:spPr>
            <a:xfrm>
              <a:off x="2038795" y="3444331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wing_shape_roundedwings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823B74-301A-9083-2E29-E2DCB98E96B9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2E9CF-B11B-AC7E-4DF1-24F721B142F3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3995771" y="3429000"/>
            <a:ext cx="1721407" cy="13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88F64C-EADD-5A5A-4062-724F90C82497}"/>
              </a:ext>
            </a:extLst>
          </p:cNvPr>
          <p:cNvSpPr txBox="1"/>
          <p:nvPr/>
        </p:nvSpPr>
        <p:spPr>
          <a:xfrm>
            <a:off x="4455268" y="299133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CNN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36BB5-7B3B-3A39-9993-D33ACD3076A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294166" y="3435781"/>
            <a:ext cx="1803145" cy="67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03290F4-64CB-FDBA-2068-6B8FBE49B00A}"/>
              </a:ext>
            </a:extLst>
          </p:cNvPr>
          <p:cNvSpPr/>
          <p:nvPr/>
        </p:nvSpPr>
        <p:spPr>
          <a:xfrm>
            <a:off x="10223770" y="3090312"/>
            <a:ext cx="1819073" cy="69081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Common Raven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CF00B4-F675-5E32-4282-2538D5AB6446}"/>
              </a:ext>
            </a:extLst>
          </p:cNvPr>
          <p:cNvSpPr txBox="1"/>
          <p:nvPr/>
        </p:nvSpPr>
        <p:spPr>
          <a:xfrm>
            <a:off x="8420625" y="2983362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Classifier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DA4B27-137D-3D80-C035-AC8E351FEEED}"/>
              </a:ext>
            </a:extLst>
          </p:cNvPr>
          <p:cNvSpPr txBox="1"/>
          <p:nvPr/>
        </p:nvSpPr>
        <p:spPr>
          <a:xfrm>
            <a:off x="5418993" y="5552716"/>
            <a:ext cx="68980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sz="2000" dirty="0"/>
              <a:t>Concept Bottleneck Model. Koh et al. ICML 2020 </a:t>
            </a:r>
          </a:p>
          <a:p>
            <a:pPr algn="l"/>
            <a:r>
              <a:rPr lang="en-US" sz="2000" dirty="0"/>
              <a:t>Concept Embedding Models. </a:t>
            </a:r>
            <a:r>
              <a:rPr lang="en-US" sz="2000" dirty="0" err="1"/>
              <a:t>Zarlenga</a:t>
            </a:r>
            <a:r>
              <a:rPr lang="en-US" sz="2000" dirty="0"/>
              <a:t> et al. </a:t>
            </a:r>
            <a:r>
              <a:rPr lang="en-US" sz="2000" dirty="0" err="1"/>
              <a:t>Neurips</a:t>
            </a:r>
            <a:r>
              <a:rPr lang="en-US" sz="2000" dirty="0"/>
              <a:t> 2022</a:t>
            </a:r>
          </a:p>
          <a:p>
            <a:pPr algn="l"/>
            <a:r>
              <a:rPr lang="en-US" sz="2000" dirty="0"/>
              <a:t>Ante-hoc Explainable Model. Sarkar et al. CVPR 2022</a:t>
            </a:r>
          </a:p>
          <a:p>
            <a:pPr algn="l"/>
            <a:r>
              <a:rPr lang="en-US" sz="2000" dirty="0"/>
              <a:t>E-LENs </a:t>
            </a:r>
            <a:r>
              <a:rPr lang="en-US" sz="2000" dirty="0" err="1"/>
              <a:t>Barbiero</a:t>
            </a:r>
            <a:r>
              <a:rPr lang="en-US" sz="2000" dirty="0"/>
              <a:t> et al. AAAI 2022 and more..</a:t>
            </a:r>
          </a:p>
          <a:p>
            <a:pPr algn="l"/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48184F-2BEF-AA1C-7EDA-E9465C9834BA}"/>
              </a:ext>
            </a:extLst>
          </p:cNvPr>
          <p:cNvSpPr txBox="1"/>
          <p:nvPr/>
        </p:nvSpPr>
        <p:spPr>
          <a:xfrm>
            <a:off x="4873557" y="3618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8E78F55D-DA01-1163-FFF8-3B0E3BE7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5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365DEF6-C743-1B7B-1DE4-6744C53B5DC3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6BE70E1-8F32-4701-1B25-74B0354C007E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CFC34-EAAE-6029-38EE-628216D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4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365DEF6-C743-1B7B-1DE4-6744C53B5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552684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1ADF1AB-0125-0FA6-F6FD-A1006893B186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270EE-0D6E-26D6-B54E-81A78CCE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72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4B59F1-0750-032A-D4B9-22DD10DCCC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110141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2BB34F-182A-7A40-0A9D-B1475913AF5F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0B357-A52C-7739-20F1-2846DD5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6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4B59F1-0750-032A-D4B9-22DD10DCCC89}"/>
              </a:ext>
            </a:extLst>
          </p:cNvPr>
          <p:cNvGraphicFramePr/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52BB34F-182A-7A40-0A9D-B1475913AF5F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CBA8B-8136-DBD1-7211-B1C75344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010245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BB2F6D-589D-2DB3-8608-A0AA62A92141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DF6E5-ACDA-5974-E3B2-1021297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7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568092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E27F72-D319-6743-93A1-1E4EFBBB0553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C3EF1-739A-0968-3E2F-9EDD55D8863F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D53A9-A7CD-D60A-0185-4B290F40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23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690683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87E7EF-EA75-A22E-EFDE-D98445A03A60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8BAC1-492A-F3D3-B634-98603FAC6B87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38458-6A41-BF3E-99D1-350E287C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36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022803"/>
              </p:ext>
            </p:extLst>
          </p:nvPr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D3F52D-2C8E-1E88-16B8-0FB0C150512D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87EB3-4C22-DCF1-B5C5-AA96AF9F31C4}"/>
              </a:ext>
            </a:extLst>
          </p:cNvPr>
          <p:cNvSpPr txBox="1"/>
          <p:nvPr/>
        </p:nvSpPr>
        <p:spPr>
          <a:xfrm>
            <a:off x="225566" y="6614121"/>
            <a:ext cx="924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* Concepts for skin datasets are extracted from pretrained model, so CBM and other interpretable by design models are not possible for HAM10000 and SIIM-ISIC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12C43-4791-26B1-8C9A-9996129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6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059075F-071E-5BC9-1080-67B640C229D9}"/>
              </a:ext>
            </a:extLst>
          </p:cNvPr>
          <p:cNvGraphicFramePr>
            <a:graphicFrameLocks/>
          </p:cNvGraphicFramePr>
          <p:nvPr/>
        </p:nvGraphicFramePr>
        <p:xfrm>
          <a:off x="548640" y="1124712"/>
          <a:ext cx="11315700" cy="559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D3F52D-2C8E-1E88-16B8-0FB0C150512D}"/>
              </a:ext>
            </a:extLst>
          </p:cNvPr>
          <p:cNvSpPr txBox="1"/>
          <p:nvPr/>
        </p:nvSpPr>
        <p:spPr>
          <a:xfrm>
            <a:off x="388761" y="289488"/>
            <a:ext cx="11628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MoIE does not compromise performance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E99C6-03C5-29B8-BEBE-3F9792A4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71B10-CEE1-9CF5-16EA-8F272A7E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1DCEE-178D-5B40-34B2-449C2CBDD1D7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F5D2F1-4151-0D4F-8389-4C9982894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143806" y="289488"/>
            <a:ext cx="10118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Post-hoc explanations fails on CXRs</a:t>
            </a:r>
          </a:p>
        </p:txBody>
      </p:sp>
      <p:pic>
        <p:nvPicPr>
          <p:cNvPr id="2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3580EFB5-68C5-BD4B-247F-B0E047945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7" r="67305" b="1799"/>
          <a:stretch/>
        </p:blipFill>
        <p:spPr bwMode="auto">
          <a:xfrm>
            <a:off x="453131" y="2218623"/>
            <a:ext cx="2395565" cy="2509381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6778D3D5-3B22-1FE3-DDB0-3163B6CAE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3557971" y="2213759"/>
            <a:ext cx="2331769" cy="2509381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3161AF5A-D99C-8A73-4B1B-FEB748896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" t="3917" r="52187" b="6486"/>
          <a:stretch/>
        </p:blipFill>
        <p:spPr bwMode="auto">
          <a:xfrm>
            <a:off x="6203044" y="2217684"/>
            <a:ext cx="2510822" cy="2505456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4DB698B-6FA9-F419-C9C4-73EC91648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9344847" y="2217684"/>
            <a:ext cx="2510822" cy="2505456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0AC001-D0E7-79F2-F32B-8693A42D8F6C}"/>
              </a:ext>
            </a:extLst>
          </p:cNvPr>
          <p:cNvSpPr txBox="1"/>
          <p:nvPr/>
        </p:nvSpPr>
        <p:spPr>
          <a:xfrm>
            <a:off x="7458455" y="1374734"/>
            <a:ext cx="3229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Affinity for edges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4B4C2-701E-336B-D577-C8FABEB97270}"/>
              </a:ext>
            </a:extLst>
          </p:cNvPr>
          <p:cNvSpPr txBox="1"/>
          <p:nvPr/>
        </p:nvSpPr>
        <p:spPr>
          <a:xfrm>
            <a:off x="1650913" y="1374734"/>
            <a:ext cx="3191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Poor localization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A8092-4E9B-B869-F049-083D7E4A6A37}"/>
              </a:ext>
            </a:extLst>
          </p:cNvPr>
          <p:cNvSpPr txBox="1"/>
          <p:nvPr/>
        </p:nvSpPr>
        <p:spPr>
          <a:xfrm>
            <a:off x="6096000" y="6483803"/>
            <a:ext cx="708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Picture credit: Identifying pneumonia in chest X-rays: A deep learning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682B3-E0CA-0835-D366-72FE57370C09}"/>
              </a:ext>
            </a:extLst>
          </p:cNvPr>
          <p:cNvSpPr txBox="1"/>
          <p:nvPr/>
        </p:nvSpPr>
        <p:spPr>
          <a:xfrm>
            <a:off x="282103" y="6483803"/>
            <a:ext cx="708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Picture credit: </a:t>
            </a:r>
            <a:r>
              <a:rPr lang="en-US" sz="1000" dirty="0" err="1">
                <a:latin typeface="Helvetica" pitchFamily="2" charset="0"/>
              </a:rPr>
              <a:t>DeepCOVID</a:t>
            </a:r>
            <a:r>
              <a:rPr lang="en-US" sz="1000" dirty="0">
                <a:latin typeface="Helvetica" pitchFamily="2" charset="0"/>
              </a:rPr>
              <a:t>-XR: An Artificial Intelligence Algorithm to Detect COVID-19 </a:t>
            </a:r>
          </a:p>
          <a:p>
            <a:r>
              <a:rPr lang="en-US" sz="1000" dirty="0">
                <a:latin typeface="Helvetica" pitchFamily="2" charset="0"/>
              </a:rPr>
              <a:t>on Chest Radiographs Trained and Tested on a Large U.S. Clinical Data Set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65467A-8017-6000-0196-7179D77CC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3128A-18F1-AEA7-FCBA-3B11FB07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30" y="2871595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CE2AD-F2CB-6EB7-CFA5-61CC9905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30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4046E7-0E9B-D3FE-851F-7CB5F07B5ED5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6DADF6-AB02-31CB-8A7D-63000914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38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724F9-A001-FC37-4F1D-C0A8C0AA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5DBD6-D0C2-F508-A7AC-010027D7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A946-EC87-FFEC-661A-63FF5BFBC7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B2970-CB37-4CA2-5961-D65E1F19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724F9-A001-FC37-4F1D-C0A8C0AAD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5DBD6-D0C2-F508-A7AC-010027D7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4A946-EC87-FFEC-661A-63FF5BFBC7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F8CC8-D606-0B8C-9E56-A2ABCDF8B142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A08CE6-F34D-C074-1019-FAD2A76B25F1}"/>
              </a:ext>
            </a:extLst>
          </p:cNvPr>
          <p:cNvSpPr/>
          <p:nvPr/>
        </p:nvSpPr>
        <p:spPr>
          <a:xfrm>
            <a:off x="4267200" y="3560743"/>
            <a:ext cx="732817" cy="146845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441A1-DA57-9928-D7C1-40ABCF09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0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50906-7EE0-B670-999B-C0D6AF7D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99EE1-C54F-973F-7B14-ED320D6E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522D6-49C8-4502-CBDA-E1A431D798E0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5E84C7-E278-9639-574D-79892F4C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0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CE46C-86FA-C08B-FBF9-C4635975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E4B53-C36B-47DD-161D-50E9BF7A2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720"/>
            <a:ext cx="7772400" cy="1538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C23B6-3785-649F-A0EB-48CBDAE2248C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18541-66DA-ADCC-77F0-A206C2F1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24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1041D4-BEB9-9DB5-1BCD-61D5C29C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B019F-D378-1832-30F0-13F9A67A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9AD64-48F0-6C5C-C534-FCCACB6899B5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57836A-C9EE-B19E-6F47-1EE70FC4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6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A9E4B-F696-6853-4986-1E0AD013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91EF9-7F47-796C-19E9-7FD67C0F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046F2D-D732-9622-B31D-66F105A9B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7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6A9E4B-F696-6853-4986-1E0AD013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2871216"/>
            <a:ext cx="7772400" cy="38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A91EF9-7F47-796C-19E9-7FD67C0F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188579"/>
            <a:ext cx="7772400" cy="1538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759A7C-B524-F3CE-CC96-3BE8974CB4E4}"/>
              </a:ext>
            </a:extLst>
          </p:cNvPr>
          <p:cNvSpPr/>
          <p:nvPr/>
        </p:nvSpPr>
        <p:spPr>
          <a:xfrm>
            <a:off x="3375498" y="3560323"/>
            <a:ext cx="661481" cy="183852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3E6C47-CD3C-BAED-7BAC-D7C6F1AAC51D}"/>
              </a:ext>
            </a:extLst>
          </p:cNvPr>
          <p:cNvSpPr/>
          <p:nvPr/>
        </p:nvSpPr>
        <p:spPr>
          <a:xfrm>
            <a:off x="8051259" y="3560323"/>
            <a:ext cx="661481" cy="175098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D7B19D-439D-D508-2D9A-AD4E119D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0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5BEA3E-A1F6-BB1B-02DE-330BC94A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7441"/>
            <a:ext cx="5982164" cy="12020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319F98-0C8E-6725-3F0F-EA4084F7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8703"/>
            <a:ext cx="6001475" cy="29726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0525751-BFE4-1238-5C66-9191A03DC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8703"/>
            <a:ext cx="5999673" cy="29718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B04EC87C-EC88-642A-0216-B9C5B3FD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692" y="1321600"/>
            <a:ext cx="3955737" cy="1197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6E79F-FF47-D2D7-4D63-894C6D581E6B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1C21-81B5-E832-213F-7D192EB4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52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8979D6-11DF-0A15-484A-3E272E18DC89}"/>
              </a:ext>
            </a:extLst>
          </p:cNvPr>
          <p:cNvSpPr txBox="1"/>
          <p:nvPr/>
        </p:nvSpPr>
        <p:spPr>
          <a:xfrm>
            <a:off x="1196692" y="289488"/>
            <a:ext cx="10012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Residuals gradually perform poorly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23A495-C2C2-52D2-AF53-2F573B39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3" y="1308838"/>
            <a:ext cx="5961467" cy="1197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3FF47A-F49A-4831-DE34-DB5056E6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208"/>
            <a:ext cx="5999672" cy="2971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A608A26-4DF9-CEF6-A0A4-1229B792D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30" y="1308838"/>
            <a:ext cx="5961466" cy="1197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D75A70-70DF-E8AD-85CE-C9285CBE4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824" y="2807208"/>
            <a:ext cx="5999672" cy="2971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E67727B-3001-CAF0-25F7-15749F466873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79E49FA-B9FA-8F87-151A-ECF04D1D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5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931690" y="289488"/>
            <a:ext cx="8542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CBM explanations are generic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3DE3CC-5E6B-49FE-F231-A7BC4972BF5A}"/>
              </a:ext>
            </a:extLst>
          </p:cNvPr>
          <p:cNvGrpSpPr/>
          <p:nvPr/>
        </p:nvGrpSpPr>
        <p:grpSpPr>
          <a:xfrm>
            <a:off x="1717587" y="1120485"/>
            <a:ext cx="2667799" cy="5646839"/>
            <a:chOff x="1312078" y="1010315"/>
            <a:chExt cx="2667799" cy="564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35AD9-2CC8-07DA-0156-F60CF21CB2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2078" y="1010315"/>
              <a:ext cx="2667799" cy="3775805"/>
              <a:chOff x="827312" y="905411"/>
              <a:chExt cx="2318536" cy="3281480"/>
            </a:xfrm>
          </p:grpSpPr>
          <p:pic>
            <p:nvPicPr>
              <p:cNvPr id="3" name="Picture 2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7EF87AAA-5437-5EE9-F6BF-1709F9BE3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12" y="905411"/>
                <a:ext cx="2304361" cy="1682162"/>
              </a:xfrm>
              <a:prstGeom prst="rect">
                <a:avLst/>
              </a:prstGeom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49B3046C-91E9-274E-9E50-E2A5D5A04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487" y="2641026"/>
                <a:ext cx="2304361" cy="1545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E853F4A-8503-B744-8842-29916FC0D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88" y="4786119"/>
              <a:ext cx="2641209" cy="187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94B9903-1AC1-3185-21F1-9A8D3EDD6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877184"/>
              </p:ext>
            </p:extLst>
          </p:nvPr>
        </p:nvGraphicFramePr>
        <p:xfrm>
          <a:off x="4922196" y="1734679"/>
          <a:ext cx="6731539" cy="4354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02B51A-A54B-F2AD-8587-96EE7A657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64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817AFE69-DED7-88C2-278E-D8635A24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2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3E5C6-EC24-A11F-A7E9-02C4B406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1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63205-2AFC-F22C-DD68-A3E819BA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35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72A6-059F-4EC0-3669-89317925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1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8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B82AD-CC7B-2EC7-7834-55048326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86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BBF2ED0-6082-1611-18BE-61D29E8EE802}"/>
              </a:ext>
            </a:extLst>
          </p:cNvPr>
          <p:cNvGrpSpPr/>
          <p:nvPr/>
        </p:nvGrpSpPr>
        <p:grpSpPr>
          <a:xfrm>
            <a:off x="9270593" y="1745490"/>
            <a:ext cx="1891865" cy="1528095"/>
            <a:chOff x="7762806" y="4508810"/>
            <a:chExt cx="1891865" cy="1528095"/>
          </a:xfrm>
        </p:grpSpPr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9F1C971B-F1C1-AA3E-B9F7-AC4EE32E37E9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 Arrow 144">
              <a:extLst>
                <a:ext uri="{FF2B5EF4-FFF2-40B4-BE49-F238E27FC236}">
                  <a16:creationId xmlns:a16="http://schemas.microsoft.com/office/drawing/2014/main" id="{BE60EF49-AF2F-1014-00EA-7631231FBE55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FC8D6EC-0556-CDFC-DEB6-73165702E4CF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2C70DCCB-385A-0359-1903-EAEB06A11D8E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B230AA-270C-F0E7-B563-E31845820DEC}"/>
                  </a:ext>
                </a:extLst>
              </p:cNvPr>
              <p:cNvSpPr txBox="1"/>
              <p:nvPr/>
            </p:nvSpPr>
            <p:spPr>
              <a:xfrm>
                <a:off x="9586249" y="2282043"/>
                <a:ext cx="18694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defRPr sz="3200">
                    <a:latin typeface="Helvetica Light" panose="020B0403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dirty="0"/>
                  <a:t>Compare</a:t>
                </a: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A8E4-351A-7F39-C648-E87AF076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76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4DD31B7C-B834-797A-EE55-3A68AF6DA6C4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2408629" y="2437439"/>
            <a:ext cx="1306036" cy="1140918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1F08A46-8445-8EC1-B35F-EE15D4EFAB20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2103984" y="3645955"/>
            <a:ext cx="1674294" cy="1502966"/>
          </a:xfrm>
          <a:prstGeom prst="curvedConnector3">
            <a:avLst>
              <a:gd name="adj1" fmla="val 50000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24C54AE-5491-146D-4A92-8A29942B95FF}"/>
              </a:ext>
            </a:extLst>
          </p:cNvPr>
          <p:cNvSpPr/>
          <p:nvPr/>
        </p:nvSpPr>
        <p:spPr>
          <a:xfrm>
            <a:off x="174425" y="2900603"/>
            <a:ext cx="2234204" cy="1281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D2E90F-60F4-563C-B06A-CDA573F6B1A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6D011E7-F1DD-9C6B-AC99-D331DE1D2DCD}"/>
              </a:ext>
            </a:extLst>
          </p:cNvPr>
          <p:cNvGrpSpPr/>
          <p:nvPr/>
        </p:nvGrpSpPr>
        <p:grpSpPr>
          <a:xfrm>
            <a:off x="23402" y="2607572"/>
            <a:ext cx="2451520" cy="2018131"/>
            <a:chOff x="4780227" y="1449072"/>
            <a:chExt cx="2451520" cy="2018131"/>
          </a:xfrm>
        </p:grpSpPr>
        <p:pic>
          <p:nvPicPr>
            <p:cNvPr id="62" name="Picture 61" descr="A black bird standing on grass&#10;&#10;Description automatically generated with medium confidence">
              <a:extLst>
                <a:ext uri="{FF2B5EF4-FFF2-40B4-BE49-F238E27FC236}">
                  <a16:creationId xmlns:a16="http://schemas.microsoft.com/office/drawing/2014/main" id="{D563CC22-45E7-C93A-7A33-D7154C2C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762" y="2184503"/>
              <a:ext cx="1094473" cy="875578"/>
            </a:xfrm>
            <a:prstGeom prst="rect">
              <a:avLst/>
            </a:prstGeom>
          </p:spPr>
        </p:pic>
        <p:pic>
          <p:nvPicPr>
            <p:cNvPr id="60" name="Picture 59" descr="A bird standing on a rock&#10;&#10;Description automatically generated">
              <a:extLst>
                <a:ext uri="{FF2B5EF4-FFF2-40B4-BE49-F238E27FC236}">
                  <a16:creationId xmlns:a16="http://schemas.microsoft.com/office/drawing/2014/main" id="{ECD11D4C-1C3A-9368-27DB-F26B1F0AA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6368" y="1546349"/>
              <a:ext cx="952500" cy="863600"/>
            </a:xfrm>
            <a:prstGeom prst="rect">
              <a:avLst/>
            </a:prstGeom>
          </p:spPr>
        </p:pic>
        <p:pic>
          <p:nvPicPr>
            <p:cNvPr id="32" name="Picture 31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C4A32CD-F1F8-C5C3-F93A-9BD0484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2653" y="1449072"/>
              <a:ext cx="1163860" cy="769441"/>
            </a:xfrm>
            <a:prstGeom prst="rect">
              <a:avLst/>
            </a:prstGeom>
          </p:spPr>
        </p:pic>
        <p:pic>
          <p:nvPicPr>
            <p:cNvPr id="50" name="Picture 49" descr="A bird with a human head&#10;&#10;Description automatically generated with low confidence">
              <a:extLst>
                <a:ext uri="{FF2B5EF4-FFF2-40B4-BE49-F238E27FC236}">
                  <a16:creationId xmlns:a16="http://schemas.microsoft.com/office/drawing/2014/main" id="{84F81DDB-9DC9-ED64-F7C9-7532CC423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227" y="1732196"/>
              <a:ext cx="926560" cy="1057717"/>
            </a:xfrm>
            <a:prstGeom prst="rect">
              <a:avLst/>
            </a:prstGeom>
          </p:spPr>
        </p:pic>
        <p:pic>
          <p:nvPicPr>
            <p:cNvPr id="56" name="Picture 55" descr="A bird sitt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96A2DA8-1F1F-4C3C-B9B6-AC456B20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4508" y="2538583"/>
              <a:ext cx="940881" cy="844911"/>
            </a:xfrm>
            <a:prstGeom prst="rect">
              <a:avLst/>
            </a:prstGeom>
          </p:spPr>
        </p:pic>
        <p:pic>
          <p:nvPicPr>
            <p:cNvPr id="64" name="Picture 63" descr="A bird on a branch&#10;&#10;Description automatically generated with low confidence">
              <a:extLst>
                <a:ext uri="{FF2B5EF4-FFF2-40B4-BE49-F238E27FC236}">
                  <a16:creationId xmlns:a16="http://schemas.microsoft.com/office/drawing/2014/main" id="{0DDB7652-2357-CCCE-DC45-F767661F1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1758" y="3048103"/>
              <a:ext cx="635000" cy="419100"/>
            </a:xfrm>
            <a:prstGeom prst="rect">
              <a:avLst/>
            </a:prstGeom>
          </p:spPr>
        </p:pic>
        <p:pic>
          <p:nvPicPr>
            <p:cNvPr id="54" name="Picture 53" descr="A bird on a tree&#10;&#10;Description automatically generated with medium confidence">
              <a:extLst>
                <a:ext uri="{FF2B5EF4-FFF2-40B4-BE49-F238E27FC236}">
                  <a16:creationId xmlns:a16="http://schemas.microsoft.com/office/drawing/2014/main" id="{B10E9A1D-8FA5-A40D-0C08-25C096F1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5090" y="2286111"/>
              <a:ext cx="946657" cy="1057717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FE595105-251E-3442-461F-3556D0163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3175460"/>
            <a:ext cx="419100" cy="508000"/>
          </a:xfrm>
          <a:prstGeom prst="rect">
            <a:avLst/>
          </a:prstGeom>
        </p:spPr>
      </p:pic>
      <p:pic>
        <p:nvPicPr>
          <p:cNvPr id="68" name="Picture 67" descr="A bird standing on a rock&#10;&#10;Description automatically generated">
            <a:extLst>
              <a:ext uri="{FF2B5EF4-FFF2-40B4-BE49-F238E27FC236}">
                <a16:creationId xmlns:a16="http://schemas.microsoft.com/office/drawing/2014/main" id="{F3C454AA-301F-9B01-3783-C7413E7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857" y="2003218"/>
            <a:ext cx="952500" cy="863600"/>
          </a:xfrm>
          <a:prstGeom prst="rect">
            <a:avLst/>
          </a:prstGeom>
        </p:spPr>
      </p:pic>
      <p:pic>
        <p:nvPicPr>
          <p:cNvPr id="69" name="Picture 68" descr="A bird with a human head&#10;&#10;Description automatically generated with low confidence">
            <a:extLst>
              <a:ext uri="{FF2B5EF4-FFF2-40B4-BE49-F238E27FC236}">
                <a16:creationId xmlns:a16="http://schemas.microsoft.com/office/drawing/2014/main" id="{A61B8FFF-B922-91B0-0DEB-25627D48F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65" y="2008060"/>
            <a:ext cx="752272" cy="85875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05E76C9-F2A6-57E0-5516-23D0835D4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670" y="1120485"/>
            <a:ext cx="434479" cy="51206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DB3A31C-8E9B-6C18-5E5F-267F5C228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5670" y="6164419"/>
            <a:ext cx="419100" cy="50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B14800C-847D-88DE-92F8-274DC5084C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5670" y="3714276"/>
            <a:ext cx="449996" cy="512064"/>
          </a:xfrm>
          <a:prstGeom prst="rect">
            <a:avLst/>
          </a:prstGeom>
        </p:spPr>
      </p:pic>
      <p:pic>
        <p:nvPicPr>
          <p:cNvPr id="74" name="Picture 73" descr="A black bird standing on grass&#10;&#10;Description automatically generated with medium confidence">
            <a:extLst>
              <a:ext uri="{FF2B5EF4-FFF2-40B4-BE49-F238E27FC236}">
                <a16:creationId xmlns:a16="http://schemas.microsoft.com/office/drawing/2014/main" id="{18437C38-B3F8-D59E-6235-4BA2B04E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78" y="4711132"/>
            <a:ext cx="1094473" cy="875578"/>
          </a:xfrm>
          <a:prstGeom prst="rect">
            <a:avLst/>
          </a:prstGeom>
        </p:spPr>
      </p:pic>
      <p:pic>
        <p:nvPicPr>
          <p:cNvPr id="75" name="Picture 74" descr="A bird on a tree&#10;&#10;Description automatically generated with medium confidence">
            <a:extLst>
              <a:ext uri="{FF2B5EF4-FFF2-40B4-BE49-F238E27FC236}">
                <a16:creationId xmlns:a16="http://schemas.microsoft.com/office/drawing/2014/main" id="{25AED901-725B-50C9-7A26-EDCBF3DB2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450" y="4711132"/>
            <a:ext cx="783643" cy="875578"/>
          </a:xfrm>
          <a:prstGeom prst="rect">
            <a:avLst/>
          </a:prstGeom>
        </p:spPr>
      </p:pic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6163C1DA-636A-4624-7E55-05AE07250A7D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5419357" y="1511710"/>
            <a:ext cx="1306313" cy="92330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2B71E719-1FDD-F66F-6658-8406C32547D7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5419357" y="2435018"/>
            <a:ext cx="1306313" cy="994442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D07E34E5-50AC-FDB6-5DEB-986BE0C879ED}"/>
              </a:ext>
            </a:extLst>
          </p:cNvPr>
          <p:cNvCxnSpPr>
            <a:cxnSpLocks/>
            <a:stCxn id="75" idx="3"/>
            <a:endCxn id="72" idx="1"/>
          </p:cNvCxnSpPr>
          <p:nvPr/>
        </p:nvCxnSpPr>
        <p:spPr>
          <a:xfrm>
            <a:off x="5646093" y="5148921"/>
            <a:ext cx="1079577" cy="1269498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1B2FF578-9D27-E9E1-01A0-265799EC5640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646093" y="4119538"/>
            <a:ext cx="1079577" cy="1029383"/>
          </a:xfrm>
          <a:prstGeom prst="curvedConnector3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50DF940-D5BC-25BE-0B0F-98224FE4E4BF}"/>
              </a:ext>
            </a:extLst>
          </p:cNvPr>
          <p:cNvCxnSpPr>
            <a:cxnSpLocks/>
          </p:cNvCxnSpPr>
          <p:nvPr/>
        </p:nvCxnSpPr>
        <p:spPr>
          <a:xfrm>
            <a:off x="7144770" y="1511050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4B31408-D3C3-4876-CC72-D691BE805ECE}"/>
              </a:ext>
            </a:extLst>
          </p:cNvPr>
          <p:cNvCxnSpPr>
            <a:cxnSpLocks/>
          </p:cNvCxnSpPr>
          <p:nvPr/>
        </p:nvCxnSpPr>
        <p:spPr>
          <a:xfrm>
            <a:off x="7144770" y="3444611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8706FC5-5D38-9F52-1A1F-CAD3CE881C06}"/>
              </a:ext>
            </a:extLst>
          </p:cNvPr>
          <p:cNvCxnSpPr>
            <a:cxnSpLocks/>
          </p:cNvCxnSpPr>
          <p:nvPr/>
        </p:nvCxnSpPr>
        <p:spPr>
          <a:xfrm>
            <a:off x="7144770" y="4106634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E9CF16E-9777-8DAD-505F-D519AD6E92B9}"/>
              </a:ext>
            </a:extLst>
          </p:cNvPr>
          <p:cNvCxnSpPr>
            <a:cxnSpLocks/>
          </p:cNvCxnSpPr>
          <p:nvPr/>
        </p:nvCxnSpPr>
        <p:spPr>
          <a:xfrm>
            <a:off x="7144770" y="6515852"/>
            <a:ext cx="18922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CAB38A2C-4735-7B61-C101-42F0E9CD3B6A}"/>
              </a:ext>
            </a:extLst>
          </p:cNvPr>
          <p:cNvSpPr txBox="1"/>
          <p:nvPr/>
        </p:nvSpPr>
        <p:spPr>
          <a:xfrm>
            <a:off x="8980089" y="1218663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Performance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422490A-D265-7074-4D80-2F7E040B2ED9}"/>
              </a:ext>
            </a:extLst>
          </p:cNvPr>
          <p:cNvSpPr txBox="1"/>
          <p:nvPr/>
        </p:nvSpPr>
        <p:spPr>
          <a:xfrm>
            <a:off x="9093901" y="3162618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5FD95E6-AD09-EEA8-7683-35F820E02CEC}"/>
              </a:ext>
            </a:extLst>
          </p:cNvPr>
          <p:cNvSpPr txBox="1"/>
          <p:nvPr/>
        </p:nvSpPr>
        <p:spPr>
          <a:xfrm>
            <a:off x="9093901" y="3814247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969DF10-D6D3-9D92-111A-BBC0EEF8EBC4}"/>
              </a:ext>
            </a:extLst>
          </p:cNvPr>
          <p:cNvSpPr txBox="1"/>
          <p:nvPr/>
        </p:nvSpPr>
        <p:spPr>
          <a:xfrm>
            <a:off x="9093901" y="6223464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32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Performance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0D789DF-F11E-37E5-7850-4C7551E6CB25}"/>
              </a:ext>
            </a:extLst>
          </p:cNvPr>
          <p:cNvGrpSpPr/>
          <p:nvPr/>
        </p:nvGrpSpPr>
        <p:grpSpPr>
          <a:xfrm>
            <a:off x="9270593" y="4502328"/>
            <a:ext cx="1891865" cy="1528095"/>
            <a:chOff x="7762806" y="4508810"/>
            <a:chExt cx="1891865" cy="1528095"/>
          </a:xfrm>
        </p:grpSpPr>
        <p:sp>
          <p:nvSpPr>
            <p:cNvPr id="141" name="Down Arrow 140">
              <a:extLst>
                <a:ext uri="{FF2B5EF4-FFF2-40B4-BE49-F238E27FC236}">
                  <a16:creationId xmlns:a16="http://schemas.microsoft.com/office/drawing/2014/main" id="{DAD591F0-D25A-B7A3-60D7-EBE71E8CEAFE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Down Arrow 139">
              <a:extLst>
                <a:ext uri="{FF2B5EF4-FFF2-40B4-BE49-F238E27FC236}">
                  <a16:creationId xmlns:a16="http://schemas.microsoft.com/office/drawing/2014/main" id="{20B9FF75-6B43-1B70-9B37-C2156126D36F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31ABF34-FD11-937B-0975-703AFE18C7EE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641B01C2-90F0-6E69-3EFE-034D1C046316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7668E13-EA9F-E052-B0FC-2DBCB320CBF3}"/>
                  </a:ext>
                </a:extLst>
              </p:cNvPr>
              <p:cNvSpPr txBox="1"/>
              <p:nvPr/>
            </p:nvSpPr>
            <p:spPr>
              <a:xfrm>
                <a:off x="9575028" y="2282043"/>
                <a:ext cx="18918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Light" panose="020B0403020202020204" pitchFamily="34" charset="0"/>
                    <a:cs typeface="Arial" panose="020B0604020202020204" pitchFamily="34" charset="0"/>
                  </a:rPr>
                  <a:t>Compare</a:t>
                </a:r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BBF2ED0-6082-1611-18BE-61D29E8EE802}"/>
              </a:ext>
            </a:extLst>
          </p:cNvPr>
          <p:cNvGrpSpPr/>
          <p:nvPr/>
        </p:nvGrpSpPr>
        <p:grpSpPr>
          <a:xfrm>
            <a:off x="9270593" y="1745490"/>
            <a:ext cx="1891865" cy="1528095"/>
            <a:chOff x="7762806" y="4508810"/>
            <a:chExt cx="1891865" cy="1528095"/>
          </a:xfrm>
        </p:grpSpPr>
        <p:sp>
          <p:nvSpPr>
            <p:cNvPr id="144" name="Down Arrow 143">
              <a:extLst>
                <a:ext uri="{FF2B5EF4-FFF2-40B4-BE49-F238E27FC236}">
                  <a16:creationId xmlns:a16="http://schemas.microsoft.com/office/drawing/2014/main" id="{9F1C971B-F1C1-AA3E-B9F7-AC4EE32E37E9}"/>
                </a:ext>
              </a:extLst>
            </p:cNvPr>
            <p:cNvSpPr/>
            <p:nvPr/>
          </p:nvSpPr>
          <p:spPr>
            <a:xfrm rot="10800000">
              <a:off x="8989221" y="450881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Down Arrow 144">
              <a:extLst>
                <a:ext uri="{FF2B5EF4-FFF2-40B4-BE49-F238E27FC236}">
                  <a16:creationId xmlns:a16="http://schemas.microsoft.com/office/drawing/2014/main" id="{BE60EF49-AF2F-1014-00EA-7631231FBE55}"/>
                </a:ext>
              </a:extLst>
            </p:cNvPr>
            <p:cNvSpPr/>
            <p:nvPr/>
          </p:nvSpPr>
          <p:spPr>
            <a:xfrm>
              <a:off x="7947868" y="4509790"/>
              <a:ext cx="484632" cy="1527115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FC8D6EC-0556-CDFC-DEB6-73165702E4CF}"/>
                </a:ext>
              </a:extLst>
            </p:cNvPr>
            <p:cNvGrpSpPr/>
            <p:nvPr/>
          </p:nvGrpSpPr>
          <p:grpSpPr>
            <a:xfrm>
              <a:off x="7762806" y="5003677"/>
              <a:ext cx="1891865" cy="584776"/>
              <a:chOff x="9575028" y="2282043"/>
              <a:chExt cx="1891865" cy="584776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2C70DCCB-385A-0359-1903-EAEB06A11D8E}"/>
                  </a:ext>
                </a:extLst>
              </p:cNvPr>
              <p:cNvSpPr/>
              <p:nvPr/>
            </p:nvSpPr>
            <p:spPr>
              <a:xfrm>
                <a:off x="9586248" y="2282043"/>
                <a:ext cx="1869423" cy="58477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3B230AA-270C-F0E7-B563-E31845820DEC}"/>
                  </a:ext>
                </a:extLst>
              </p:cNvPr>
              <p:cNvSpPr txBox="1"/>
              <p:nvPr/>
            </p:nvSpPr>
            <p:spPr>
              <a:xfrm>
                <a:off x="9575028" y="2282043"/>
                <a:ext cx="18918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Light" panose="020B0403020202020204" pitchFamily="34" charset="0"/>
                    <a:cs typeface="Arial" panose="020B0604020202020204" pitchFamily="34" charset="0"/>
                  </a:rPr>
                  <a:t>Compare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DCD073-985F-D6B2-FAD2-E39C63B3979B}"/>
              </a:ext>
            </a:extLst>
          </p:cNvPr>
          <p:cNvSpPr txBox="1"/>
          <p:nvPr/>
        </p:nvSpPr>
        <p:spPr>
          <a:xfrm rot="5400000">
            <a:off x="4576249" y="587452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" pitchFamily="2" charset="0"/>
              </a:rPr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6B85C-4406-D994-D0EE-64B36678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25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678F6-72DF-D0EF-0BBC-6E831127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58" y="1120485"/>
            <a:ext cx="10587242" cy="5257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6D8AC-FF50-2425-9253-C3D0CFE4AFCB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D01E0-049D-35FE-3F5E-DB0438CC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12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4239CF-AE09-3204-6F03-8ED54F34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A2F7-77D9-923B-3F78-A05F2565AA0A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91BAD-38F9-9A68-5086-CF8FFBB6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4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0280-635B-4E14-FCBD-5ECAF58A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C8ACC-180A-664C-148C-7A75C87F807C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A81E1-9AD2-2551-2894-AA05BF08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1606287" y="289488"/>
            <a:ext cx="9193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CBM offers inferior performance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3DE3CC-5E6B-49FE-F231-A7BC4972BF5A}"/>
              </a:ext>
            </a:extLst>
          </p:cNvPr>
          <p:cNvGrpSpPr/>
          <p:nvPr/>
        </p:nvGrpSpPr>
        <p:grpSpPr>
          <a:xfrm>
            <a:off x="2911181" y="1450501"/>
            <a:ext cx="1014899" cy="2053367"/>
            <a:chOff x="1312078" y="1010315"/>
            <a:chExt cx="2667799" cy="564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FF35AD9-2CC8-07DA-0156-F60CF21CB2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2078" y="1010315"/>
              <a:ext cx="2667799" cy="3775805"/>
              <a:chOff x="827312" y="905411"/>
              <a:chExt cx="2318536" cy="3281480"/>
            </a:xfrm>
          </p:grpSpPr>
          <p:pic>
            <p:nvPicPr>
              <p:cNvPr id="3" name="Picture 2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7EF87AAA-5437-5EE9-F6BF-1709F9BE3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7312" y="905411"/>
                <a:ext cx="2304361" cy="1682162"/>
              </a:xfrm>
              <a:prstGeom prst="rect">
                <a:avLst/>
              </a:prstGeom>
            </p:spPr>
          </p:pic>
          <p:pic>
            <p:nvPicPr>
              <p:cNvPr id="4" name="Picture 4">
                <a:extLst>
                  <a:ext uri="{FF2B5EF4-FFF2-40B4-BE49-F238E27FC236}">
                    <a16:creationId xmlns:a16="http://schemas.microsoft.com/office/drawing/2014/main" id="{49B3046C-91E9-274E-9E50-E2A5D5A04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487" y="2641026"/>
                <a:ext cx="2304361" cy="1545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E853F4A-8503-B744-8842-29916FC0D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388" y="4786119"/>
              <a:ext cx="2641209" cy="1871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94B9903-1AC1-3185-21F1-9A8D3EDD64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776306"/>
              </p:ext>
            </p:extLst>
          </p:nvPr>
        </p:nvGraphicFramePr>
        <p:xfrm>
          <a:off x="5211344" y="1577302"/>
          <a:ext cx="4694054" cy="2062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899B40E4-F84C-E781-F277-AD7354E00EAB}"/>
              </a:ext>
            </a:extLst>
          </p:cNvPr>
          <p:cNvGrpSpPr/>
          <p:nvPr/>
        </p:nvGrpSpPr>
        <p:grpSpPr>
          <a:xfrm>
            <a:off x="2107607" y="4219622"/>
            <a:ext cx="10216213" cy="2638378"/>
            <a:chOff x="2477259" y="4010959"/>
            <a:chExt cx="10216213" cy="26383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81C88F-038C-8E9F-95E0-BB7816980C60}"/>
                </a:ext>
              </a:extLst>
            </p:cNvPr>
            <p:cNvSpPr>
              <a:spLocks/>
            </p:cNvSpPr>
            <p:nvPr/>
          </p:nvSpPr>
          <p:spPr>
            <a:xfrm>
              <a:off x="10766364" y="5104712"/>
              <a:ext cx="19271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Helvetica Light" panose="020B0403020202020204" pitchFamily="34" charset="0"/>
                  <a:cs typeface="Times New Roman" panose="02020603050405020304" pitchFamily="18" charset="0"/>
                </a:rPr>
                <a:t>CBM (Sequential)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CE5DC43-4F42-64CB-6D8B-D0EF3A02EDD4}"/>
                </a:ext>
              </a:extLst>
            </p:cNvPr>
            <p:cNvGrpSpPr/>
            <p:nvPr/>
          </p:nvGrpSpPr>
          <p:grpSpPr>
            <a:xfrm>
              <a:off x="2477259" y="4010959"/>
              <a:ext cx="9386385" cy="2638378"/>
              <a:chOff x="2477259" y="4010959"/>
              <a:chExt cx="9386385" cy="263837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21B21C-4B01-42FE-B2D9-0F6DD4CB98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52879" y="6372338"/>
                <a:ext cx="10972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Effusion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20C2E7B-E8D9-EE26-7192-E0D21284F30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7168" y="5199679"/>
                <a:ext cx="2377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D06025-9BCB-ABD3-8F14-A58218AF74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62599" y="5019472"/>
                <a:ext cx="1014899" cy="1352865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D0CC49-8000-9C33-1FBC-4692FA3BD207}"/>
                  </a:ext>
                </a:extLst>
              </p:cNvPr>
              <p:cNvSpPr txBox="1"/>
              <p:nvPr/>
            </p:nvSpPr>
            <p:spPr>
              <a:xfrm>
                <a:off x="3153294" y="471311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0.78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710A127-D8E7-5C25-D50F-7E7467F836E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01680" y="4586574"/>
                <a:ext cx="1014899" cy="1792224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F036A3-9FE7-A15C-40AB-92FDA7DA308E}"/>
                  </a:ext>
                </a:extLst>
              </p:cNvPr>
              <p:cNvSpPr txBox="1"/>
              <p:nvPr/>
            </p:nvSpPr>
            <p:spPr>
              <a:xfrm>
                <a:off x="4192375" y="4269962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0.92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AC5585-B47C-FF34-E9F1-33B32533B371}"/>
                  </a:ext>
                </a:extLst>
              </p:cNvPr>
              <p:cNvSpPr txBox="1"/>
              <p:nvPr/>
            </p:nvSpPr>
            <p:spPr>
              <a:xfrm rot="16200000">
                <a:off x="2127162" y="5015013"/>
                <a:ext cx="1069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 AUROC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92ADD0-1E6E-13CC-471B-58513875555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912" y="5099140"/>
                <a:ext cx="246452" cy="288142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C5A3B41-580E-F769-F5F7-97BABBDB7A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519912" y="5587506"/>
                <a:ext cx="246452" cy="292608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7401446-6ACE-140C-94FD-7F23ABB9ED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66364" y="5595311"/>
                <a:ext cx="10972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Blackbox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0B44734-CE9A-C83E-8CF0-250F1210A9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35043" y="5243212"/>
                <a:ext cx="1014899" cy="1128274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FC0B2E-E3E8-FB1B-F324-CE85CAC5B449}"/>
                  </a:ext>
                </a:extLst>
              </p:cNvPr>
              <p:cNvSpPr txBox="1"/>
              <p:nvPr/>
            </p:nvSpPr>
            <p:spPr>
              <a:xfrm>
                <a:off x="5576826" y="4951704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0.75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F1953AE-5E08-CAEE-6A48-639847F748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64808" y="4663105"/>
                <a:ext cx="1014899" cy="1723128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2DEC159-1D41-2A40-15D0-6194A234A55B}"/>
                  </a:ext>
                </a:extLst>
              </p:cNvPr>
              <p:cNvSpPr txBox="1"/>
              <p:nvPr/>
            </p:nvSpPr>
            <p:spPr>
              <a:xfrm>
                <a:off x="6667715" y="4341972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0.91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A780B5B-784E-F254-E18B-375F2D47EF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6297" y="6372337"/>
                <a:ext cx="14113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Pneumothorax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39D3ABA-C00C-A526-2234-C70B39D4B1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43696" y="5522926"/>
                <a:ext cx="1014899" cy="844843"/>
              </a:xfrm>
              <a:prstGeom prst="rect">
                <a:avLst/>
              </a:prstGeom>
              <a:solidFill>
                <a:srgbClr val="FBE3D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E1EA71-914D-CB5E-26A1-F28935204A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73461" y="4950681"/>
                <a:ext cx="1014899" cy="1431834"/>
              </a:xfrm>
              <a:prstGeom prst="rect">
                <a:avLst/>
              </a:prstGeom>
              <a:solidFill>
                <a:srgbClr val="9E9D7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Light" panose="020B0403020202020204" pitchFamily="34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85D00D4-3ECF-E5B1-417F-17C0ACC48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5888" y="6378798"/>
                <a:ext cx="70195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7455F5-7EC7-9600-7F89-1A89F8C3F18B}"/>
                  </a:ext>
                </a:extLst>
              </p:cNvPr>
              <p:cNvSpPr txBox="1"/>
              <p:nvPr/>
            </p:nvSpPr>
            <p:spPr>
              <a:xfrm>
                <a:off x="8864156" y="4659958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0.84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0CE18A-728B-CEDD-17B5-C1201024D3D5}"/>
                  </a:ext>
                </a:extLst>
              </p:cNvPr>
              <p:cNvSpPr txBox="1"/>
              <p:nvPr/>
            </p:nvSpPr>
            <p:spPr>
              <a:xfrm>
                <a:off x="7816854" y="5236601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Light" panose="020B0403020202020204" pitchFamily="34" charset="0"/>
                  </a:rPr>
                  <a:t>0.72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4EF524-B59D-F301-D05B-CEF58C27E6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1454" y="6367769"/>
                <a:ext cx="14113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 pitchFamily="34" charset="0"/>
                    <a:cs typeface="Times New Roman" panose="02020603050405020304" pitchFamily="18" charset="0"/>
                  </a:rPr>
                  <a:t>Cardiomegaly</a:t>
                </a: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2D5402A5-5586-313C-3FC9-F96042FB4B97}"/>
              </a:ext>
            </a:extLst>
          </p:cNvPr>
          <p:cNvSpPr txBox="1"/>
          <p:nvPr/>
        </p:nvSpPr>
        <p:spPr>
          <a:xfrm>
            <a:off x="4449213" y="960392"/>
            <a:ext cx="4078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Generic explanations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249DE3-09D2-34F1-F2AC-5437B5D7A13D}"/>
              </a:ext>
            </a:extLst>
          </p:cNvPr>
          <p:cNvSpPr txBox="1"/>
          <p:nvPr/>
        </p:nvSpPr>
        <p:spPr>
          <a:xfrm>
            <a:off x="1627142" y="3592742"/>
            <a:ext cx="9722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Poor performance on real life datasets (MIMIC-CXR)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DB339B4A-ECAB-4B48-6B6E-0B4EE361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37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4980D-1206-8B71-F094-F48E2FF7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A6971-A02A-11FE-B54A-07577AF426A4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80C04-0644-7085-2316-E11C8A74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09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2CC64-98D1-33DF-2E56-465D9CED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48C1EC-4042-5DDE-1CB2-D100A89A94D1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87302-CFDC-82F3-6F3C-E1502D70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9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2525A-5F34-4F82-D898-9EDC3535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717BD-A517-B136-95CE-D394367E8C16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29795-2A18-C379-EE97-960AB89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03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CBF3F-20E3-97E6-9F07-B55699A2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12"/>
            <a:ext cx="10588627" cy="525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6201D6-9E43-19FA-7E2F-D232B38A3CB3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2D9954-C56E-1857-3A07-7FD178D0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4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5ADFD4-BD20-AAE6-4A74-538254A9E655}"/>
              </a:ext>
            </a:extLst>
          </p:cNvPr>
          <p:cNvSpPr txBox="1"/>
          <p:nvPr/>
        </p:nvSpPr>
        <p:spPr>
          <a:xfrm>
            <a:off x="972279" y="289488"/>
            <a:ext cx="10461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Later residuals cover harder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9199ED-DEDB-94FC-8ADB-FA71EE7D87F2}"/>
              </a:ext>
            </a:extLst>
          </p:cNvPr>
          <p:cNvSpPr txBox="1"/>
          <p:nvPr/>
        </p:nvSpPr>
        <p:spPr>
          <a:xfrm>
            <a:off x="1559996" y="5855117"/>
            <a:ext cx="887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Same story for other datasets and architectures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06C-D636-B171-2C3C-B66BDD14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34" y="1109449"/>
            <a:ext cx="3503831" cy="237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2FA3A-24DD-9FF0-C452-F5BB417A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443" y="3529980"/>
            <a:ext cx="4794130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E8C70-A1FA-0266-F7F8-5C1E1D54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34" y="3529980"/>
            <a:ext cx="3554796" cy="2377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84574-A776-6160-1FC0-1DFC9A0E4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31" y="1109449"/>
            <a:ext cx="4782917" cy="237744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BAFC53-B2F4-4A71-E9D2-B483F1CF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2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66DC00-C05E-C02E-9AA9-80D04546F97D}"/>
              </a:ext>
            </a:extLst>
          </p:cNvPr>
          <p:cNvSpPr txBox="1"/>
          <p:nvPr/>
        </p:nvSpPr>
        <p:spPr>
          <a:xfrm>
            <a:off x="629247" y="289488"/>
            <a:ext cx="1114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 on hard 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AE1805-D9A9-853D-524E-0A886F24F1EF}"/>
              </a:ext>
            </a:extLst>
          </p:cNvPr>
          <p:cNvSpPr txBox="1"/>
          <p:nvPr/>
        </p:nvSpPr>
        <p:spPr>
          <a:xfrm>
            <a:off x="629247" y="1205296"/>
            <a:ext cx="1175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Chose the misclassified samples covered by the last 2 experts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F3FCD-295A-1702-766D-C243800ADFBA}"/>
              </a:ext>
            </a:extLst>
          </p:cNvPr>
          <p:cNvSpPr txBox="1"/>
          <p:nvPr/>
        </p:nvSpPr>
        <p:spPr>
          <a:xfrm>
            <a:off x="5254651" y="187984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Expert6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B57ED-F5F1-C2A6-8F89-ED192B11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107" y="2377927"/>
            <a:ext cx="1865025" cy="18650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FA595-43BD-C390-9EB5-F6833A910A97}"/>
              </a:ext>
            </a:extLst>
          </p:cNvPr>
          <p:cNvGrpSpPr/>
          <p:nvPr/>
        </p:nvGrpSpPr>
        <p:grpSpPr>
          <a:xfrm>
            <a:off x="4501949" y="4450922"/>
            <a:ext cx="2590774" cy="1486077"/>
            <a:chOff x="1904882" y="2557651"/>
            <a:chExt cx="2590774" cy="1486077"/>
          </a:xfrm>
        </p:grpSpPr>
        <p:sp>
          <p:nvSpPr>
            <p:cNvPr id="8" name="Double Bracket 7">
              <a:extLst>
                <a:ext uri="{FF2B5EF4-FFF2-40B4-BE49-F238E27FC236}">
                  <a16:creationId xmlns:a16="http://schemas.microsoft.com/office/drawing/2014/main" id="{41B18F97-6998-F111-105A-CE2586D563C3}"/>
                </a:ext>
              </a:extLst>
            </p:cNvPr>
            <p:cNvSpPr/>
            <p:nvPr/>
          </p:nvSpPr>
          <p:spPr>
            <a:xfrm>
              <a:off x="1918668" y="2870320"/>
              <a:ext cx="257698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0232E7-1BCC-2163-4E59-7101497FF105}"/>
                </a:ext>
              </a:extLst>
            </p:cNvPr>
            <p:cNvSpPr txBox="1"/>
            <p:nvPr/>
          </p:nvSpPr>
          <p:spPr>
            <a:xfrm>
              <a:off x="2646383" y="255765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106D8B-1FE9-0B48-6536-5B7F1938E697}"/>
                </a:ext>
              </a:extLst>
            </p:cNvPr>
            <p:cNvSpPr txBox="1"/>
            <p:nvPr/>
          </p:nvSpPr>
          <p:spPr>
            <a:xfrm>
              <a:off x="1904882" y="2879707"/>
              <a:ext cx="2590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bill_length_shorter_than_head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4B6450-C582-29DF-8CD9-D0EA9B32F1E5}"/>
                </a:ext>
              </a:extLst>
            </p:cNvPr>
            <p:cNvSpPr txBox="1"/>
            <p:nvPr/>
          </p:nvSpPr>
          <p:spPr>
            <a:xfrm>
              <a:off x="2241143" y="3159786"/>
              <a:ext cx="19159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bill_shape_allpurpose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F4EDF5-11A1-4F0A-7322-A3DB5B1D8F99}"/>
                </a:ext>
              </a:extLst>
            </p:cNvPr>
            <p:cNvSpPr txBox="1"/>
            <p:nvPr/>
          </p:nvSpPr>
          <p:spPr>
            <a:xfrm>
              <a:off x="2038795" y="3444331"/>
              <a:ext cx="235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" pitchFamily="2" charset="0"/>
                </a:rPr>
                <a:t>wing_shape_roundedwings</a:t>
              </a:r>
              <a:endParaRPr lang="en-US" sz="1400" dirty="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CC0339-7963-CEA0-94A9-0177E5A28850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7EABFA-C78F-0293-FB9F-6217DA6E8B59}"/>
              </a:ext>
            </a:extLst>
          </p:cNvPr>
          <p:cNvSpPr txBox="1"/>
          <p:nvPr/>
        </p:nvSpPr>
        <p:spPr>
          <a:xfrm>
            <a:off x="5783625" y="6159795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Prediction (y):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CBA2AC-0E55-08A7-748A-58DF0C6E83B6}"/>
              </a:ext>
            </a:extLst>
          </p:cNvPr>
          <p:cNvGrpSpPr/>
          <p:nvPr/>
        </p:nvGrpSpPr>
        <p:grpSpPr>
          <a:xfrm>
            <a:off x="7230396" y="4450922"/>
            <a:ext cx="1505540" cy="1468017"/>
            <a:chOff x="5198573" y="2583082"/>
            <a:chExt cx="1505540" cy="14680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8BC378-AC80-BFA9-E13C-E614A102289F}"/>
                </a:ext>
              </a:extLst>
            </p:cNvPr>
            <p:cNvSpPr txBox="1"/>
            <p:nvPr/>
          </p:nvSpPr>
          <p:spPr>
            <a:xfrm>
              <a:off x="5198573" y="2583082"/>
              <a:ext cx="1505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Concept values</a:t>
              </a:r>
            </a:p>
          </p:txBody>
        </p:sp>
        <p:sp>
          <p:nvSpPr>
            <p:cNvPr id="17" name="Double Bracket 16">
              <a:extLst>
                <a:ext uri="{FF2B5EF4-FFF2-40B4-BE49-F238E27FC236}">
                  <a16:creationId xmlns:a16="http://schemas.microsoft.com/office/drawing/2014/main" id="{56060662-BCE4-75AE-C6E0-F58572D0283B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2926BD-7A4A-0610-CFB6-363B11AD257D}"/>
                </a:ext>
              </a:extLst>
            </p:cNvPr>
            <p:cNvSpPr txBox="1"/>
            <p:nvPr/>
          </p:nvSpPr>
          <p:spPr>
            <a:xfrm>
              <a:off x="5555177" y="2890859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0.192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FB6251-DC2B-4042-7B34-5725BB3E1B04}"/>
                </a:ext>
              </a:extLst>
            </p:cNvPr>
            <p:cNvSpPr txBox="1"/>
            <p:nvPr/>
          </p:nvSpPr>
          <p:spPr>
            <a:xfrm>
              <a:off x="5555177" y="3170938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0.949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53B851-6E26-D8CF-14A0-16A8175C5A25}"/>
                </a:ext>
              </a:extLst>
            </p:cNvPr>
            <p:cNvSpPr txBox="1"/>
            <p:nvPr/>
          </p:nvSpPr>
          <p:spPr>
            <a:xfrm>
              <a:off x="5555177" y="3478715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0.403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F9044E-62AD-8D3B-3013-6D3D073C4298}"/>
                </a:ext>
              </a:extLst>
            </p:cNvPr>
            <p:cNvSpPr txBox="1"/>
            <p:nvPr/>
          </p:nvSpPr>
          <p:spPr>
            <a:xfrm rot="16200000">
              <a:off x="5652741" y="3715109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2BC6A5D-37AC-EBD2-9F50-38C60D7ED40C}"/>
              </a:ext>
            </a:extLst>
          </p:cNvPr>
          <p:cNvSpPr txBox="1"/>
          <p:nvPr/>
        </p:nvSpPr>
        <p:spPr>
          <a:xfrm>
            <a:off x="7132694" y="6166003"/>
            <a:ext cx="1865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Brewer Blackbird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E0E8A7-1605-A0E7-3977-BD96D87CBA44}"/>
              </a:ext>
            </a:extLst>
          </p:cNvPr>
          <p:cNvSpPr txBox="1"/>
          <p:nvPr/>
        </p:nvSpPr>
        <p:spPr>
          <a:xfrm>
            <a:off x="9145155" y="6166003"/>
            <a:ext cx="1007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Fish Crow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436F61-CECA-3060-99AF-4BD1972817E2}"/>
              </a:ext>
            </a:extLst>
          </p:cNvPr>
          <p:cNvSpPr txBox="1"/>
          <p:nvPr/>
        </p:nvSpPr>
        <p:spPr>
          <a:xfrm>
            <a:off x="7492018" y="6413698"/>
            <a:ext cx="748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itchFamily="2" charset="0"/>
              </a:rPr>
              <a:t>Wrong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9AF965-88FC-E841-8302-6034BBBCBC72}"/>
              </a:ext>
            </a:extLst>
          </p:cNvPr>
          <p:cNvSpPr txBox="1"/>
          <p:nvPr/>
        </p:nvSpPr>
        <p:spPr>
          <a:xfrm>
            <a:off x="8250448" y="4938358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Helvetica" pitchFamily="2" charset="0"/>
              </a:rPr>
              <a:t>Intervene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DED013-7ED5-A255-2A0F-34647781F2B0}"/>
              </a:ext>
            </a:extLst>
          </p:cNvPr>
          <p:cNvCxnSpPr>
            <a:cxnSpLocks/>
          </p:cNvCxnSpPr>
          <p:nvPr/>
        </p:nvCxnSpPr>
        <p:spPr>
          <a:xfrm flipV="1">
            <a:off x="8221242" y="5246135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D79B54-8485-0271-6BA5-A4FBD2047DCF}"/>
              </a:ext>
            </a:extLst>
          </p:cNvPr>
          <p:cNvGrpSpPr/>
          <p:nvPr/>
        </p:nvGrpSpPr>
        <p:grpSpPr>
          <a:xfrm>
            <a:off x="9007948" y="4450922"/>
            <a:ext cx="742511" cy="1448630"/>
            <a:chOff x="6936918" y="2617116"/>
            <a:chExt cx="742511" cy="14486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BA1409-C311-9BDE-D98C-C31929AC83D7}"/>
                </a:ext>
              </a:extLst>
            </p:cNvPr>
            <p:cNvSpPr txBox="1"/>
            <p:nvPr/>
          </p:nvSpPr>
          <p:spPr>
            <a:xfrm>
              <a:off x="6936918" y="2617116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Oracle</a:t>
              </a:r>
            </a:p>
          </p:txBody>
        </p:sp>
        <p:sp>
          <p:nvSpPr>
            <p:cNvPr id="29" name="Double Bracket 28">
              <a:extLst>
                <a:ext uri="{FF2B5EF4-FFF2-40B4-BE49-F238E27FC236}">
                  <a16:creationId xmlns:a16="http://schemas.microsoft.com/office/drawing/2014/main" id="{3EB50244-E38E-3A71-4AF9-117F5B549158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9BF05A9-4303-28E7-44AB-9329E6C8884C}"/>
                </a:ext>
              </a:extLst>
            </p:cNvPr>
            <p:cNvSpPr txBox="1"/>
            <p:nvPr/>
          </p:nvSpPr>
          <p:spPr>
            <a:xfrm>
              <a:off x="7131299" y="293567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DFE99A-04C9-A977-553C-349866705DE7}"/>
                </a:ext>
              </a:extLst>
            </p:cNvPr>
            <p:cNvSpPr txBox="1"/>
            <p:nvPr/>
          </p:nvSpPr>
          <p:spPr>
            <a:xfrm>
              <a:off x="7131299" y="321575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F17DFF-7685-44D7-6DC2-5062123B969C}"/>
                </a:ext>
              </a:extLst>
            </p:cNvPr>
            <p:cNvSpPr txBox="1"/>
            <p:nvPr/>
          </p:nvSpPr>
          <p:spPr>
            <a:xfrm>
              <a:off x="7131299" y="3523531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3ABF2A-4F0D-B0EA-E25E-3536CF837EBD}"/>
                </a:ext>
              </a:extLst>
            </p:cNvPr>
            <p:cNvSpPr txBox="1"/>
            <p:nvPr/>
          </p:nvSpPr>
          <p:spPr>
            <a:xfrm rot="16200000">
              <a:off x="7071345" y="3729756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 pitchFamily="2" charset="0"/>
                </a:rPr>
                <a:t>…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9FC1429-FD22-E971-D20F-0C9FE369C89E}"/>
              </a:ext>
            </a:extLst>
          </p:cNvPr>
          <p:cNvSpPr txBox="1"/>
          <p:nvPr/>
        </p:nvSpPr>
        <p:spPr>
          <a:xfrm>
            <a:off x="9233828" y="6413698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Helvetica" pitchFamily="2" charset="0"/>
              </a:rPr>
              <a:t>Right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B2A055-8D25-75AD-79BF-882E8839B7CD}"/>
              </a:ext>
            </a:extLst>
          </p:cNvPr>
          <p:cNvCxnSpPr>
            <a:cxnSpLocks/>
          </p:cNvCxnSpPr>
          <p:nvPr/>
        </p:nvCxnSpPr>
        <p:spPr>
          <a:xfrm flipH="1">
            <a:off x="7866665" y="5918939"/>
            <a:ext cx="1" cy="254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AE3A9-D23A-41FB-0E70-F295DC6465FE}"/>
              </a:ext>
            </a:extLst>
          </p:cNvPr>
          <p:cNvCxnSpPr>
            <a:cxnSpLocks/>
          </p:cNvCxnSpPr>
          <p:nvPr/>
        </p:nvCxnSpPr>
        <p:spPr>
          <a:xfrm flipH="1">
            <a:off x="9379202" y="5927288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FEF410-54EA-C39B-4391-B9648047D6FA}"/>
              </a:ext>
            </a:extLst>
          </p:cNvPr>
          <p:cNvGrpSpPr/>
          <p:nvPr/>
        </p:nvGrpSpPr>
        <p:grpSpPr>
          <a:xfrm>
            <a:off x="2445387" y="4450922"/>
            <a:ext cx="1987725" cy="1464409"/>
            <a:chOff x="11693" y="2576396"/>
            <a:chExt cx="1987725" cy="146440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E59D0F-A770-EC7A-6862-9A50A7A06969}"/>
                </a:ext>
              </a:extLst>
            </p:cNvPr>
            <p:cNvSpPr txBox="1"/>
            <p:nvPr/>
          </p:nvSpPr>
          <p:spPr>
            <a:xfrm>
              <a:off x="315944" y="2576396"/>
              <a:ext cx="16834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Helvetica" pitchFamily="2" charset="0"/>
                </a:rPr>
                <a:t>Attention weights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8D3043D-C9F7-21DE-4FF7-2F0ED53A3FEB}"/>
                </a:ext>
              </a:extLst>
            </p:cNvPr>
            <p:cNvGrpSpPr/>
            <p:nvPr/>
          </p:nvGrpSpPr>
          <p:grpSpPr>
            <a:xfrm>
              <a:off x="11693" y="2831089"/>
              <a:ext cx="1449052" cy="1209716"/>
              <a:chOff x="11693" y="2831089"/>
              <a:chExt cx="1449052" cy="120971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99618C3-ECDF-7FE9-4AFA-7086CDC19C83}"/>
                  </a:ext>
                </a:extLst>
              </p:cNvPr>
              <p:cNvGrpSpPr/>
              <p:nvPr/>
            </p:nvGrpSpPr>
            <p:grpSpPr>
              <a:xfrm>
                <a:off x="11693" y="2831089"/>
                <a:ext cx="523220" cy="1130438"/>
                <a:chOff x="1464393" y="2903796"/>
                <a:chExt cx="523220" cy="1130438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F221CCE8-1C62-49F4-916B-8C6B749247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480D457-02AA-8D18-987E-50F770BE567C}"/>
                    </a:ext>
                  </a:extLst>
                </p:cNvPr>
                <p:cNvSpPr txBox="1"/>
                <p:nvPr/>
              </p:nvSpPr>
              <p:spPr>
                <a:xfrm rot="16200000">
                  <a:off x="1160784" y="3207405"/>
                  <a:ext cx="113043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Helvetica" pitchFamily="2" charset="0"/>
                    </a:rPr>
                    <a:t>Descending</a:t>
                  </a:r>
                </a:p>
                <a:p>
                  <a:r>
                    <a:rPr lang="en-US" sz="1400" dirty="0">
                      <a:latin typeface="Helvetica" pitchFamily="2" charset="0"/>
                    </a:rPr>
                    <a:t>     order</a:t>
                  </a:r>
                </a:p>
              </p:txBody>
            </p:sp>
          </p:grpSp>
          <p:sp>
            <p:nvSpPr>
              <p:cNvPr id="45" name="Double Bracket 44">
                <a:extLst>
                  <a:ext uri="{FF2B5EF4-FFF2-40B4-BE49-F238E27FC236}">
                    <a16:creationId xmlns:a16="http://schemas.microsoft.com/office/drawing/2014/main" id="{F11267D0-B45D-B930-7EB3-BDADA67733B6}"/>
                  </a:ext>
                </a:extLst>
              </p:cNvPr>
              <p:cNvSpPr/>
              <p:nvPr/>
            </p:nvSpPr>
            <p:spPr>
              <a:xfrm>
                <a:off x="725290" y="2884172"/>
                <a:ext cx="69514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Helvetica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8DF3FB7-0342-E5D8-0424-9874BC895718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7312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0.0120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EBE0816-AFDC-BA9E-6A6A-462120112EB5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718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0.0118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9788279-F44C-24B1-2F08-BB7F9418A72B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7180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0.0118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FA084F-2AEB-21F5-F8F1-1B6F2D15C628}"/>
                  </a:ext>
                </a:extLst>
              </p:cNvPr>
              <p:cNvSpPr txBox="1"/>
              <p:nvPr/>
            </p:nvSpPr>
            <p:spPr>
              <a:xfrm rot="16200000">
                <a:off x="890557" y="370481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Helvetica" pitchFamily="2" charset="0"/>
                  </a:rPr>
                  <a:t>…</a:t>
                </a:r>
              </a:p>
            </p:txBody>
          </p:sp>
        </p:grpSp>
      </p:grp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283D8494-6088-B40C-36D4-165AC765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0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39444-F5AC-9A57-7097-720EFD8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25" y="1233432"/>
            <a:ext cx="5321031" cy="5012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255CE-17C5-B7B9-1470-95EBA1D73899}"/>
              </a:ext>
            </a:extLst>
          </p:cNvPr>
          <p:cNvSpPr txBox="1"/>
          <p:nvPr/>
        </p:nvSpPr>
        <p:spPr>
          <a:xfrm>
            <a:off x="6205293" y="3185125"/>
            <a:ext cx="60051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CUB-200 (ResNet101) – 5.49 %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  <a:r>
              <a:rPr lang="en-US" sz="2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CUB-200 (VIT) – 6.5 % </a:t>
            </a:r>
            <a:r>
              <a:rPr lang="en-US" sz="2800" b="1" dirty="0">
                <a:solidFill>
                  <a:srgbClr val="FF0000"/>
                </a:solidFill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AWA2 (ResNet101) – 5.74 %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AWA2 (VIT) – 2.42 % </a:t>
            </a:r>
            <a:r>
              <a:rPr lang="en-US" sz="2800" dirty="0">
                <a:solidFill>
                  <a:srgbClr val="FF0000"/>
                </a:solidFill>
              </a:rPr>
              <a:t>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629247" y="289488"/>
            <a:ext cx="1114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 on hard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078B0-CAA0-FBCF-B594-8EF5F95720E6}"/>
              </a:ext>
            </a:extLst>
          </p:cNvPr>
          <p:cNvSpPr txBox="1"/>
          <p:nvPr/>
        </p:nvSpPr>
        <p:spPr>
          <a:xfrm>
            <a:off x="6473795" y="2661905"/>
            <a:ext cx="53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Helvetica Light" panose="020B04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Intervening on top 75 concepts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631FA1-15CB-E9EA-CCC5-A27B4FF4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3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1433957" y="289488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Test time interventions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570AC-74F3-DD76-1C5A-2242140A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90" y="1120485"/>
            <a:ext cx="2736808" cy="273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CC1E5-871E-2AB6-7B4C-C2863561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12" y="1120485"/>
            <a:ext cx="2809083" cy="273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AF1E1-7A3E-F7B3-F428-E1E0B6CBF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808" y="1120485"/>
            <a:ext cx="2809083" cy="273680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4A11081-BA56-62D5-06AF-071899067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8" y="1120485"/>
            <a:ext cx="2736808" cy="273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45741-520E-EFAE-4C48-097C95DF1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595" y="3924300"/>
            <a:ext cx="3098898" cy="2862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609118-AC1C-B97B-7087-0C0CE3E50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7290" y="3907186"/>
            <a:ext cx="2892305" cy="286207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22521B-DB3D-7F95-60FF-62BC52A1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7B3F08-0C25-1A57-B1BF-E1AC5C15486B}"/>
              </a:ext>
            </a:extLst>
          </p:cNvPr>
          <p:cNvSpPr txBox="1"/>
          <p:nvPr/>
        </p:nvSpPr>
        <p:spPr>
          <a:xfrm>
            <a:off x="1433957" y="289488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We have more results</a:t>
            </a:r>
          </a:p>
        </p:txBody>
      </p:sp>
      <p:pic>
        <p:nvPicPr>
          <p:cNvPr id="3" name="Picture 2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23A4275-C3BE-2FEC-72FB-A2732551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940" y="2271302"/>
            <a:ext cx="1730620" cy="1730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C04A9-FAAF-12A1-1E17-D2AE45F45D7C}"/>
              </a:ext>
            </a:extLst>
          </p:cNvPr>
          <p:cNvSpPr txBox="1"/>
          <p:nvPr/>
        </p:nvSpPr>
        <p:spPr>
          <a:xfrm>
            <a:off x="1537719" y="5737515"/>
            <a:ext cx="9538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See you in the poster session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D6345-17B4-BDEF-6D56-B104FE674BFF}"/>
              </a:ext>
            </a:extLst>
          </p:cNvPr>
          <p:cNvSpPr txBox="1"/>
          <p:nvPr/>
        </p:nvSpPr>
        <p:spPr>
          <a:xfrm>
            <a:off x="5701156" y="1686527"/>
            <a:ext cx="953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Scan for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05479-8DFF-07C1-389F-3785D1C91D07}"/>
              </a:ext>
            </a:extLst>
          </p:cNvPr>
          <p:cNvSpPr txBox="1"/>
          <p:nvPr/>
        </p:nvSpPr>
        <p:spPr>
          <a:xfrm>
            <a:off x="0" y="1330289"/>
            <a:ext cx="8219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MoIE eliminates shortcut (Also in SCIS workshop)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MoIE achieves higher completeness scores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Light" panose="020B0403020202020204" pitchFamily="34" charset="0"/>
                <a:cs typeface="Arial" panose="020B0604020202020204" pitchFamily="34" charset="0"/>
              </a:rPr>
              <a:t>We update to MoIE-CXR to perform efficient transfer learning for CXRs (Also in IMLH workshop and MICCAI 2023)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6C6BE35-527C-9BF9-5EDA-96848B68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3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6A0E1-4BEE-065C-AE2D-A12CFE40683A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58902" y="3700715"/>
            <a:ext cx="2075688" cy="207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77C90-EC95-26AE-D315-3FB76DD74D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91" y="3700715"/>
            <a:ext cx="2078067" cy="2078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EB50E-EC42-7234-C3A6-12449483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680" y="3700715"/>
            <a:ext cx="2075688" cy="2075688"/>
          </a:xfrm>
          <a:prstGeom prst="rect">
            <a:avLst/>
          </a:prstGeom>
        </p:spPr>
      </p:pic>
      <p:pic>
        <p:nvPicPr>
          <p:cNvPr id="15" name="Picture 14" descr="A person standing in front of a statue of liberty&#10;&#10;Description automatically generated">
            <a:extLst>
              <a:ext uri="{FF2B5EF4-FFF2-40B4-BE49-F238E27FC236}">
                <a16:creationId xmlns:a16="http://schemas.microsoft.com/office/drawing/2014/main" id="{0C25ACE3-82A2-BBA3-9F95-46CC43688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412" y="3700715"/>
            <a:ext cx="2296345" cy="2075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03CB1-AA9A-FD85-93B1-8CDD9E0E3D94}"/>
              </a:ext>
            </a:extLst>
          </p:cNvPr>
          <p:cNvSpPr txBox="1"/>
          <p:nvPr/>
        </p:nvSpPr>
        <p:spPr>
          <a:xfrm>
            <a:off x="4809668" y="2713305"/>
            <a:ext cx="30073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600" dirty="0">
                <a:latin typeface="Helvetica Light" panose="020B0403020202020204" pitchFamily="34" charset="0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95F5-E80C-06DC-3534-BCA25BF4C51B}"/>
              </a:ext>
            </a:extLst>
          </p:cNvPr>
          <p:cNvSpPr txBox="1"/>
          <p:nvPr/>
        </p:nvSpPr>
        <p:spPr>
          <a:xfrm>
            <a:off x="746056" y="5824599"/>
            <a:ext cx="13482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Light" panose="020B0403020202020204" pitchFamily="34" charset="0"/>
              </a:rPr>
              <a:t>Shantanu Ghosh, </a:t>
            </a:r>
            <a:r>
              <a:rPr lang="en-US" sz="2800" dirty="0" err="1">
                <a:latin typeface="Helvetica Light" panose="020B0403020202020204" pitchFamily="34" charset="0"/>
              </a:rPr>
              <a:t>Ke</a:t>
            </a:r>
            <a:r>
              <a:rPr lang="en-US" sz="2800" dirty="0">
                <a:latin typeface="Helvetica Light" panose="020B0403020202020204" pitchFamily="34" charset="0"/>
              </a:rPr>
              <a:t> Yu, </a:t>
            </a:r>
            <a:r>
              <a:rPr lang="en-US" sz="2800" dirty="0" err="1">
                <a:latin typeface="Helvetica Light" panose="020B0403020202020204" pitchFamily="34" charset="0"/>
              </a:rPr>
              <a:t>Forough</a:t>
            </a:r>
            <a:r>
              <a:rPr lang="en-US" sz="2800" dirty="0">
                <a:latin typeface="Helvetica Light" panose="020B0403020202020204" pitchFamily="34" charset="0"/>
              </a:rPr>
              <a:t> </a:t>
            </a:r>
            <a:r>
              <a:rPr lang="en-US" sz="2800" dirty="0" err="1">
                <a:latin typeface="Helvetica Light" panose="020B0403020202020204" pitchFamily="34" charset="0"/>
              </a:rPr>
              <a:t>Arabshahi</a:t>
            </a:r>
            <a:r>
              <a:rPr lang="en-US" sz="2800" dirty="0">
                <a:latin typeface="Helvetica Light" panose="020B0403020202020204" pitchFamily="34" charset="0"/>
              </a:rPr>
              <a:t>,  </a:t>
            </a:r>
            <a:r>
              <a:rPr lang="en-US" sz="2800" dirty="0" err="1">
                <a:latin typeface="Helvetica Light" panose="020B0403020202020204" pitchFamily="34" charset="0"/>
              </a:rPr>
              <a:t>Kayhan</a:t>
            </a:r>
            <a:r>
              <a:rPr lang="en-US" sz="2800" dirty="0">
                <a:latin typeface="Helvetica Light" panose="020B0403020202020204" pitchFamily="34" charset="0"/>
              </a:rPr>
              <a:t> </a:t>
            </a:r>
            <a:r>
              <a:rPr lang="en-US" sz="2800" dirty="0" err="1">
                <a:latin typeface="Helvetica Light" panose="020B0403020202020204" pitchFamily="34" charset="0"/>
              </a:rPr>
              <a:t>Batmanghelich</a:t>
            </a:r>
            <a:endParaRPr lang="en-US" sz="2800" dirty="0">
              <a:latin typeface="Helvetica Light" panose="020B0403020202020204" pitchFamily="34" charset="0"/>
            </a:endParaRPr>
          </a:p>
          <a:p>
            <a:pPr algn="l"/>
            <a:endParaRPr lang="en-US" sz="2800" dirty="0">
              <a:latin typeface="Helvetica Light" panose="020B0403020202020204" pitchFamily="34" charset="0"/>
            </a:endParaRPr>
          </a:p>
        </p:txBody>
      </p:sp>
      <p:pic>
        <p:nvPicPr>
          <p:cNvPr id="22" name="Picture 21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383A1AB3-FBC4-AD83-5D79-D71642A9B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8127" y="79294"/>
            <a:ext cx="1866371" cy="603553"/>
          </a:xfrm>
          <a:prstGeom prst="rect">
            <a:avLst/>
          </a:prstGeom>
        </p:spPr>
      </p:pic>
      <p:pic>
        <p:nvPicPr>
          <p:cNvPr id="2" name="Picture 1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516759C-0512-15D4-B2B8-8146A7201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7578" y="1064274"/>
            <a:ext cx="1351577" cy="13515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95B33-990A-B82D-BF3E-0A934B1DF966}"/>
              </a:ext>
            </a:extLst>
          </p:cNvPr>
          <p:cNvSpPr txBox="1"/>
          <p:nvPr/>
        </p:nvSpPr>
        <p:spPr>
          <a:xfrm>
            <a:off x="1544272" y="344794"/>
            <a:ext cx="95381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>
                <a:latin typeface="Helvetica Light" panose="020B0403020202020204" pitchFamily="34" charset="0"/>
                <a:cs typeface="Arial" panose="020B0604020202020204" pitchFamily="34" charset="0"/>
              </a:rPr>
              <a:t>Scan for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779CC-57C1-69A6-1CE4-5912DF29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5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560429" y="2682270"/>
            <a:ext cx="108766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We extract a mixture of concept based</a:t>
            </a:r>
          </a:p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interpretable models from a Blackbox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85B3-2ED1-7C11-156D-4BFE0AB7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9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sp>
        <p:nvSpPr>
          <p:cNvPr id="126" name="Slide Number Placeholder 125">
            <a:extLst>
              <a:ext uri="{FF2B5EF4-FFF2-40B4-BE49-F238E27FC236}">
                <a16:creationId xmlns:a16="http://schemas.microsoft.com/office/drawing/2014/main" id="{436EEFBA-8F7D-58A6-FD05-3B2D7EF3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58B8E4E-78E8-44B0-C394-2234BDA315F7}"/>
              </a:ext>
            </a:extLst>
          </p:cNvPr>
          <p:cNvSpPr txBox="1"/>
          <p:nvPr/>
        </p:nvSpPr>
        <p:spPr>
          <a:xfrm>
            <a:off x="2374919" y="289488"/>
            <a:ext cx="7656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Helvetica Light" panose="020B0403020202020204" pitchFamily="34" charset="0"/>
                <a:cs typeface="Arial" panose="020B0604020202020204" pitchFamily="34" charset="0"/>
              </a:rPr>
              <a:t>Route, interpret and repeat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1922F6-7201-C0C3-75F7-C87A9C25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1303505"/>
            <a:ext cx="2967021" cy="32398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891D56-D88C-346F-E67A-161E59936B31}"/>
              </a:ext>
            </a:extLst>
          </p:cNvPr>
          <p:cNvCxnSpPr/>
          <p:nvPr/>
        </p:nvCxnSpPr>
        <p:spPr>
          <a:xfrm>
            <a:off x="2120406" y="3787852"/>
            <a:ext cx="16630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16DFA5-19D6-5836-A178-24A347F5CED5}"/>
              </a:ext>
            </a:extLst>
          </p:cNvPr>
          <p:cNvCxnSpPr>
            <a:cxnSpLocks/>
          </p:cNvCxnSpPr>
          <p:nvPr/>
        </p:nvCxnSpPr>
        <p:spPr>
          <a:xfrm>
            <a:off x="2290572" y="3787852"/>
            <a:ext cx="836072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/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1E4899"/>
                            </a:solidFill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1E4899"/>
                            </a:solidFill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1E4899"/>
                    </a:solidFill>
                    <a:latin typeface="Helvetica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7B98BA-DAE9-BE6D-AF6E-1D5FEE45A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8" y="3161883"/>
                <a:ext cx="1523174" cy="375552"/>
              </a:xfrm>
              <a:prstGeom prst="rect">
                <a:avLst/>
              </a:prstGeom>
              <a:blipFill>
                <a:blip r:embed="rId3"/>
                <a:stretch>
                  <a:fillRect l="-3306" t="-10000" r="-247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EFF0213-3771-B80D-92C6-6C1370C3B917}"/>
              </a:ext>
            </a:extLst>
          </p:cNvPr>
          <p:cNvGrpSpPr>
            <a:grpSpLocks noChangeAspect="1"/>
          </p:cNvGrpSpPr>
          <p:nvPr/>
        </p:nvGrpSpPr>
        <p:grpSpPr>
          <a:xfrm>
            <a:off x="3626964" y="3617447"/>
            <a:ext cx="318988" cy="332023"/>
            <a:chOff x="3084961" y="5191330"/>
            <a:chExt cx="914400" cy="9144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FB5DF9C-AA03-ADC4-104A-941E5DF6C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966AADE-1006-230B-5F0D-18CC74041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C000A4-A29D-361A-58D0-4E8EB78D6878}"/>
              </a:ext>
            </a:extLst>
          </p:cNvPr>
          <p:cNvGrpSpPr/>
          <p:nvPr/>
        </p:nvGrpSpPr>
        <p:grpSpPr>
          <a:xfrm>
            <a:off x="2467953" y="2053423"/>
            <a:ext cx="846661" cy="1042742"/>
            <a:chOff x="1140978" y="272753"/>
            <a:chExt cx="791374" cy="93638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CC653AC-DB78-B98A-04BC-146CCF63A28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26284641-72E0-17E1-501E-8194142AD6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4C26CF3-4205-6787-02D6-F1AB7DD705E2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05534635-5BE1-1E35-CE5F-C8BBD5F926D8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AD1AC6AD-0D28-7975-68A6-8EA6EFD3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E3006A-25A2-854B-E0E1-DC6DA7C1794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F7890CA-D3AC-9918-A793-64EAE0AD9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C198D0-22D5-9879-17D3-31A05A626C8E}"/>
              </a:ext>
            </a:extLst>
          </p:cNvPr>
          <p:cNvCxnSpPr>
            <a:cxnSpLocks/>
          </p:cNvCxnSpPr>
          <p:nvPr/>
        </p:nvCxnSpPr>
        <p:spPr>
          <a:xfrm>
            <a:off x="2131177" y="4652519"/>
            <a:ext cx="758331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0C99F1-B1B1-AD26-DEB9-D75CFE39FFC2}"/>
              </a:ext>
            </a:extLst>
          </p:cNvPr>
          <p:cNvCxnSpPr>
            <a:cxnSpLocks/>
          </p:cNvCxnSpPr>
          <p:nvPr/>
        </p:nvCxnSpPr>
        <p:spPr>
          <a:xfrm>
            <a:off x="2131177" y="5057377"/>
            <a:ext cx="758331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C41C4E5-D046-72FD-EBB1-85B4891F776D}"/>
              </a:ext>
            </a:extLst>
          </p:cNvPr>
          <p:cNvSpPr txBox="1"/>
          <p:nvPr/>
        </p:nvSpPr>
        <p:spPr>
          <a:xfrm>
            <a:off x="2873939" y="445777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Blackbox Model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F92E977-521C-C2B5-5F30-861764449CAA}"/>
              </a:ext>
            </a:extLst>
          </p:cNvPr>
          <p:cNvSpPr txBox="1"/>
          <p:nvPr/>
        </p:nvSpPr>
        <p:spPr>
          <a:xfrm>
            <a:off x="2873938" y="4866669"/>
            <a:ext cx="203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Symbolic Model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1892E5-9604-66CD-C690-3418321BA3E0}"/>
              </a:ext>
            </a:extLst>
          </p:cNvPr>
          <p:cNvSpPr txBox="1"/>
          <p:nvPr/>
        </p:nvSpPr>
        <p:spPr>
          <a:xfrm>
            <a:off x="2873938" y="5264598"/>
            <a:ext cx="1609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Selector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7BA0880-1A5C-0C4E-0C2F-8E1059ED13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5906" y="2913841"/>
            <a:ext cx="666809" cy="241259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B028639A-D80F-E098-A077-6DCD80E1D308}"/>
              </a:ext>
            </a:extLst>
          </p:cNvPr>
          <p:cNvGrpSpPr>
            <a:grpSpLocks noChangeAspect="1"/>
          </p:cNvGrpSpPr>
          <p:nvPr/>
        </p:nvGrpSpPr>
        <p:grpSpPr>
          <a:xfrm>
            <a:off x="2287592" y="5275777"/>
            <a:ext cx="318988" cy="332023"/>
            <a:chOff x="2990823" y="5116779"/>
            <a:chExt cx="914400" cy="914399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1B25095-6DBA-5F39-E82C-003DB5D60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0823" y="5116779"/>
              <a:ext cx="914400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A6413492-D39D-D11C-3D78-46BC65AC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09866" y="5210391"/>
              <a:ext cx="676312" cy="676313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68D20-7ED6-C300-ECCC-13569242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3F727-E7F8-2D41-87B8-0A2D76C380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00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</TotalTime>
  <Words>2266</Words>
  <Application>Microsoft Macintosh PowerPoint</Application>
  <PresentationFormat>Widescreen</PresentationFormat>
  <Paragraphs>445</Paragraphs>
  <Slides>69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Helvetica</vt:lpstr>
      <vt:lpstr>Helvetica Light</vt:lpstr>
      <vt:lpstr>Monaco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214</cp:revision>
  <dcterms:created xsi:type="dcterms:W3CDTF">2023-06-23T02:10:42Z</dcterms:created>
  <dcterms:modified xsi:type="dcterms:W3CDTF">2023-06-25T02:11:11Z</dcterms:modified>
</cp:coreProperties>
</file>